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6"/>
  </p:notesMasterIdLst>
  <p:handoutMasterIdLst>
    <p:handoutMasterId r:id="rId77"/>
  </p:handoutMasterIdLst>
  <p:sldIdLst>
    <p:sldId id="847" r:id="rId2"/>
    <p:sldId id="849" r:id="rId3"/>
    <p:sldId id="1210" r:id="rId4"/>
    <p:sldId id="1342" r:id="rId5"/>
    <p:sldId id="1358" r:id="rId6"/>
    <p:sldId id="1438" r:id="rId7"/>
    <p:sldId id="1474" r:id="rId8"/>
    <p:sldId id="1475" r:id="rId9"/>
    <p:sldId id="1478" r:id="rId10"/>
    <p:sldId id="1480" r:id="rId11"/>
    <p:sldId id="1481" r:id="rId12"/>
    <p:sldId id="1483" r:id="rId13"/>
    <p:sldId id="1484" r:id="rId14"/>
    <p:sldId id="1485" r:id="rId15"/>
    <p:sldId id="1486" r:id="rId16"/>
    <p:sldId id="1405" r:id="rId17"/>
    <p:sldId id="1406" r:id="rId18"/>
    <p:sldId id="1434" r:id="rId19"/>
    <p:sldId id="1435" r:id="rId20"/>
    <p:sldId id="1436" r:id="rId21"/>
    <p:sldId id="1437" r:id="rId22"/>
    <p:sldId id="1413" r:id="rId23"/>
    <p:sldId id="1441" r:id="rId24"/>
    <p:sldId id="1442" r:id="rId25"/>
    <p:sldId id="1422" r:id="rId26"/>
    <p:sldId id="1424" r:id="rId27"/>
    <p:sldId id="1425" r:id="rId28"/>
    <p:sldId id="1472" r:id="rId29"/>
    <p:sldId id="1365" r:id="rId30"/>
    <p:sldId id="1366" r:id="rId31"/>
    <p:sldId id="1367" r:id="rId32"/>
    <p:sldId id="1440" r:id="rId33"/>
    <p:sldId id="1439" r:id="rId34"/>
    <p:sldId id="1368" r:id="rId35"/>
    <p:sldId id="1369" r:id="rId36"/>
    <p:sldId id="1370" r:id="rId37"/>
    <p:sldId id="1372" r:id="rId38"/>
    <p:sldId id="1375" r:id="rId39"/>
    <p:sldId id="1376" r:id="rId40"/>
    <p:sldId id="1386" r:id="rId41"/>
    <p:sldId id="1382" r:id="rId42"/>
    <p:sldId id="1402" r:id="rId43"/>
    <p:sldId id="1393" r:id="rId44"/>
    <p:sldId id="1394" r:id="rId45"/>
    <p:sldId id="1395" r:id="rId46"/>
    <p:sldId id="1396" r:id="rId47"/>
    <p:sldId id="1398" r:id="rId48"/>
    <p:sldId id="1399" r:id="rId49"/>
    <p:sldId id="1387" r:id="rId50"/>
    <p:sldId id="1389" r:id="rId51"/>
    <p:sldId id="1390" r:id="rId52"/>
    <p:sldId id="1391" r:id="rId53"/>
    <p:sldId id="1392" r:id="rId54"/>
    <p:sldId id="1388" r:id="rId55"/>
    <p:sldId id="1460" r:id="rId56"/>
    <p:sldId id="1467" r:id="rId57"/>
    <p:sldId id="1463" r:id="rId58"/>
    <p:sldId id="1464" r:id="rId59"/>
    <p:sldId id="1465" r:id="rId60"/>
    <p:sldId id="1466" r:id="rId61"/>
    <p:sldId id="1443" r:id="rId62"/>
    <p:sldId id="1458" r:id="rId63"/>
    <p:sldId id="1459" r:id="rId64"/>
    <p:sldId id="1448" r:id="rId65"/>
    <p:sldId id="1447" r:id="rId66"/>
    <p:sldId id="1451" r:id="rId67"/>
    <p:sldId id="1452" r:id="rId68"/>
    <p:sldId id="1453" r:id="rId69"/>
    <p:sldId id="1454" r:id="rId70"/>
    <p:sldId id="1469" r:id="rId71"/>
    <p:sldId id="1455" r:id="rId72"/>
    <p:sldId id="1470" r:id="rId73"/>
    <p:sldId id="1471" r:id="rId74"/>
    <p:sldId id="1357" r:id="rId75"/>
  </p:sldIdLst>
  <p:sldSz cx="9144000" cy="6858000" type="screen4x3"/>
  <p:notesSz cx="7077075" cy="90281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660033"/>
    <a:srgbClr val="CC3300"/>
    <a:srgbClr val="993300"/>
    <a:srgbClr val="CCCCFF"/>
    <a:srgbClr val="CEEFFE"/>
    <a:srgbClr val="FFE575"/>
    <a:srgbClr val="A1F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79174" autoAdjust="0"/>
  </p:normalViewPr>
  <p:slideViewPr>
    <p:cSldViewPr snapToGrid="0" snapToObjects="1">
      <p:cViewPr varScale="1">
        <p:scale>
          <a:sx n="59" d="100"/>
          <a:sy n="59" d="100"/>
        </p:scale>
        <p:origin x="7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016"/>
    </p:cViewPr>
  </p:sorterViewPr>
  <p:notesViewPr>
    <p:cSldViewPr snapToGrid="0" snapToObjects="1">
      <p:cViewPr>
        <p:scale>
          <a:sx n="75" d="100"/>
          <a:sy n="75" d="100"/>
        </p:scale>
        <p:origin x="-2220" y="-396"/>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tx>
            <c:strRef>
              <c:f>Sheet1!$B$1</c:f>
              <c:strCache>
                <c:ptCount val="1"/>
                <c:pt idx="0">
                  <c:v>Which Big Data characteristic is the biggest issue for your organization?</c:v>
                </c:pt>
              </c:strCache>
            </c:strRef>
          </c:tx>
          <c:dPt>
            <c:idx val="0"/>
            <c:bubble3D val="0"/>
            <c:spPr>
              <a:solidFill>
                <a:schemeClr val="accent3">
                  <a:lumMod val="50000"/>
                </a:schemeClr>
              </a:solidFill>
            </c:spPr>
          </c:dPt>
          <c:dPt>
            <c:idx val="1"/>
            <c:bubble3D val="0"/>
          </c:dPt>
          <c:dPt>
            <c:idx val="2"/>
            <c:bubble3D val="0"/>
          </c:dPt>
          <c:dLbls>
            <c:dLbl>
              <c:idx val="2"/>
              <c:layout>
                <c:manualLayout>
                  <c:x val="0.15078541318698799"/>
                  <c:y val="0.16797085023462974"/>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w="25302">
                <a:noFill/>
              </a:ln>
            </c:spPr>
            <c:txPr>
              <a:bodyPr/>
              <a:lstStyle/>
              <a:p>
                <a:pPr>
                  <a:defRPr sz="1992" b="1">
                    <a:solidFill>
                      <a:schemeClr val="tx1"/>
                    </a:solidFill>
                    <a:effectLst/>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layout/>
              </c:ext>
            </c:extLst>
          </c:dLbls>
          <c:cat>
            <c:strRef>
              <c:f>Sheet1!$A$2:$A$4</c:f>
              <c:strCache>
                <c:ptCount val="3"/>
                <c:pt idx="0">
                  <c:v>Variety of data</c:v>
                </c:pt>
                <c:pt idx="1">
                  <c:v>Volume of data</c:v>
                </c:pt>
                <c:pt idx="2">
                  <c:v>Velocity of data</c:v>
                </c:pt>
              </c:strCache>
            </c:strRef>
          </c:cat>
          <c:val>
            <c:numRef>
              <c:f>Sheet1!$B$2:$B$4</c:f>
              <c:numCache>
                <c:formatCode>0%</c:formatCode>
                <c:ptCount val="3"/>
                <c:pt idx="0">
                  <c:v>0.48427672955974843</c:v>
                </c:pt>
                <c:pt idx="1">
                  <c:v>0.3522012578616352</c:v>
                </c:pt>
                <c:pt idx="2">
                  <c:v>0.16352201257861634</c:v>
                </c:pt>
              </c:numCache>
            </c:numRef>
          </c:val>
        </c:ser>
        <c:dLbls>
          <c:showLegendKey val="0"/>
          <c:showVal val="0"/>
          <c:showCatName val="0"/>
          <c:showSerName val="0"/>
          <c:showPercent val="0"/>
          <c:showBubbleSize val="0"/>
          <c:showLeaderLines val="0"/>
        </c:dLbls>
        <c:firstSliceAng val="0"/>
      </c:pieChart>
      <c:spPr>
        <a:noFill/>
        <a:ln w="25358">
          <a:noFill/>
        </a:ln>
      </c:spPr>
    </c:plotArea>
    <c:plotVisOnly val="1"/>
    <c:dispBlanksAs val="gap"/>
    <c:showDLblsOverMax val="0"/>
  </c:chart>
  <c:txPr>
    <a:bodyPr/>
    <a:lstStyle/>
    <a:p>
      <a:pPr>
        <a:defRPr sz="1793"/>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1026"/>
          <p:cNvSpPr>
            <a:spLocks noGrp="1" noChangeArrowheads="1"/>
          </p:cNvSpPr>
          <p:nvPr>
            <p:ph type="hdr" sz="quarter"/>
          </p:nvPr>
        </p:nvSpPr>
        <p:spPr bwMode="auto">
          <a:xfrm>
            <a:off x="0" y="0"/>
            <a:ext cx="3067374" cy="453256"/>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84995" name="Rectangle 1027"/>
          <p:cNvSpPr>
            <a:spLocks noGrp="1" noChangeArrowheads="1"/>
          </p:cNvSpPr>
          <p:nvPr>
            <p:ph type="dt" sz="quarter" idx="1"/>
          </p:nvPr>
        </p:nvSpPr>
        <p:spPr bwMode="auto">
          <a:xfrm>
            <a:off x="4009702" y="0"/>
            <a:ext cx="3067374" cy="453256"/>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cs typeface="+mn-cs"/>
              </a:defRPr>
            </a:lvl1pPr>
          </a:lstStyle>
          <a:p>
            <a:pPr>
              <a:defRPr/>
            </a:pPr>
            <a:endParaRPr lang="en-US"/>
          </a:p>
        </p:txBody>
      </p:sp>
      <p:sp>
        <p:nvSpPr>
          <p:cNvPr id="84996" name="Rectangle 1028"/>
          <p:cNvSpPr>
            <a:spLocks noGrp="1" noChangeArrowheads="1"/>
          </p:cNvSpPr>
          <p:nvPr>
            <p:ph type="ftr" sz="quarter" idx="2"/>
          </p:nvPr>
        </p:nvSpPr>
        <p:spPr bwMode="auto">
          <a:xfrm>
            <a:off x="0" y="8574858"/>
            <a:ext cx="3067374" cy="453256"/>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84997" name="Rectangle 1029"/>
          <p:cNvSpPr>
            <a:spLocks noGrp="1" noChangeArrowheads="1"/>
          </p:cNvSpPr>
          <p:nvPr>
            <p:ph type="sldNum" sz="quarter" idx="3"/>
          </p:nvPr>
        </p:nvSpPr>
        <p:spPr bwMode="auto">
          <a:xfrm>
            <a:off x="4009702" y="8574858"/>
            <a:ext cx="3067374" cy="453256"/>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D83435D7-C91D-4B55-A566-E27F51720558}" type="slidenum">
              <a:rPr lang="en-US" altLang="en-US"/>
              <a:pPr>
                <a:defRPr/>
              </a:pPr>
              <a:t>‹#›</a:t>
            </a:fld>
            <a:endParaRPr lang="en-US" altLang="en-US"/>
          </a:p>
        </p:txBody>
      </p:sp>
    </p:spTree>
    <p:extLst>
      <p:ext uri="{BB962C8B-B14F-4D97-AF65-F5344CB8AC3E}">
        <p14:creationId xmlns:p14="http://schemas.microsoft.com/office/powerpoint/2010/main" val="105800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67374" cy="453256"/>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cs typeface="+mn-cs"/>
              </a:defRPr>
            </a:lvl1pPr>
          </a:lstStyle>
          <a:p>
            <a:pPr>
              <a:defRPr/>
            </a:pPr>
            <a:endParaRPr lang="en-US"/>
          </a:p>
        </p:txBody>
      </p:sp>
      <p:sp>
        <p:nvSpPr>
          <p:cNvPr id="47107" name="Rectangle 3"/>
          <p:cNvSpPr>
            <a:spLocks noGrp="1" noChangeArrowheads="1"/>
          </p:cNvSpPr>
          <p:nvPr>
            <p:ph type="dt" idx="1"/>
          </p:nvPr>
        </p:nvSpPr>
        <p:spPr bwMode="auto">
          <a:xfrm>
            <a:off x="4009702" y="0"/>
            <a:ext cx="3067374" cy="453256"/>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81113" y="676275"/>
            <a:ext cx="4516437" cy="3387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10" name="Rectangle 6"/>
          <p:cNvSpPr>
            <a:spLocks noGrp="1" noChangeArrowheads="1"/>
          </p:cNvSpPr>
          <p:nvPr>
            <p:ph type="ftr" sz="quarter" idx="4"/>
          </p:nvPr>
        </p:nvSpPr>
        <p:spPr bwMode="auto">
          <a:xfrm>
            <a:off x="0" y="8574858"/>
            <a:ext cx="3067374" cy="453256"/>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spcBef>
                <a:spcPct val="30000"/>
              </a:spcBef>
              <a:defRPr kumimoji="1" sz="900">
                <a:latin typeface="Times New Roman" pitchFamily="18" charset="0"/>
                <a:cs typeface="Arial" charset="0"/>
              </a:defRPr>
            </a:lvl1pPr>
          </a:lstStyle>
          <a:p>
            <a:pPr>
              <a:defRPr/>
            </a:pPr>
            <a:r>
              <a:rPr lang="en-US"/>
              <a:t>© The KTP Company, 2005</a:t>
            </a:r>
          </a:p>
          <a:p>
            <a:pPr>
              <a:defRPr/>
            </a:pPr>
            <a:endParaRPr lang="en-US"/>
          </a:p>
        </p:txBody>
      </p:sp>
      <p:sp>
        <p:nvSpPr>
          <p:cNvPr id="47111" name="Rectangle 7"/>
          <p:cNvSpPr>
            <a:spLocks noGrp="1" noChangeArrowheads="1"/>
          </p:cNvSpPr>
          <p:nvPr>
            <p:ph type="sldNum" sz="quarter" idx="5"/>
          </p:nvPr>
        </p:nvSpPr>
        <p:spPr bwMode="auto">
          <a:xfrm>
            <a:off x="4009702" y="8574858"/>
            <a:ext cx="3067374" cy="453256"/>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pPr>
              <a:defRPr/>
            </a:pPr>
            <a:fld id="{5A12F602-B97D-4504-8573-67191AAF8515}" type="slidenum">
              <a:rPr lang="en-US" altLang="en-US"/>
              <a:pPr>
                <a:defRPr/>
              </a:pPr>
              <a:t>‹#›</a:t>
            </a:fld>
            <a:endParaRPr lang="en-US" altLang="en-US"/>
          </a:p>
        </p:txBody>
      </p:sp>
      <p:sp>
        <p:nvSpPr>
          <p:cNvPr id="5127" name="Line 9"/>
          <p:cNvSpPr>
            <a:spLocks noChangeShapeType="1"/>
          </p:cNvSpPr>
          <p:nvPr/>
        </p:nvSpPr>
        <p:spPr bwMode="auto">
          <a:xfrm>
            <a:off x="943931" y="4663601"/>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6" name="Text Box 22"/>
          <p:cNvSpPr txBox="1">
            <a:spLocks noChangeArrowheads="1"/>
          </p:cNvSpPr>
          <p:nvPr/>
        </p:nvSpPr>
        <p:spPr bwMode="auto">
          <a:xfrm>
            <a:off x="865403" y="4213428"/>
            <a:ext cx="632206" cy="27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77" tIns="46589" rIns="93177" bIns="46589">
            <a:spAutoFit/>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r>
              <a:rPr lang="en-US" sz="1200" smtClean="0">
                <a:cs typeface="+mn-cs"/>
              </a:rPr>
              <a:t>Notes:</a:t>
            </a:r>
          </a:p>
        </p:txBody>
      </p:sp>
      <p:sp>
        <p:nvSpPr>
          <p:cNvPr id="5129" name="Line 23"/>
          <p:cNvSpPr>
            <a:spLocks noChangeShapeType="1"/>
          </p:cNvSpPr>
          <p:nvPr/>
        </p:nvSpPr>
        <p:spPr bwMode="auto">
          <a:xfrm>
            <a:off x="943931" y="4964229"/>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0" name="Line 24"/>
          <p:cNvSpPr>
            <a:spLocks noChangeShapeType="1"/>
          </p:cNvSpPr>
          <p:nvPr/>
        </p:nvSpPr>
        <p:spPr bwMode="auto">
          <a:xfrm>
            <a:off x="943931" y="5267941"/>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1" name="Line 25"/>
          <p:cNvSpPr>
            <a:spLocks noChangeShapeType="1"/>
          </p:cNvSpPr>
          <p:nvPr/>
        </p:nvSpPr>
        <p:spPr bwMode="auto">
          <a:xfrm>
            <a:off x="943931" y="5568570"/>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2" name="Line 26"/>
          <p:cNvSpPr>
            <a:spLocks noChangeShapeType="1"/>
          </p:cNvSpPr>
          <p:nvPr/>
        </p:nvSpPr>
        <p:spPr bwMode="auto">
          <a:xfrm>
            <a:off x="943931" y="5866116"/>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3" name="Line 27"/>
          <p:cNvSpPr>
            <a:spLocks noChangeShapeType="1"/>
          </p:cNvSpPr>
          <p:nvPr/>
        </p:nvSpPr>
        <p:spPr bwMode="auto">
          <a:xfrm>
            <a:off x="943931" y="6168286"/>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4" name="Line 28"/>
          <p:cNvSpPr>
            <a:spLocks noChangeShapeType="1"/>
          </p:cNvSpPr>
          <p:nvPr/>
        </p:nvSpPr>
        <p:spPr bwMode="auto">
          <a:xfrm>
            <a:off x="943931" y="6471998"/>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5" name="Line 29"/>
          <p:cNvSpPr>
            <a:spLocks noChangeShapeType="1"/>
          </p:cNvSpPr>
          <p:nvPr/>
        </p:nvSpPr>
        <p:spPr bwMode="auto">
          <a:xfrm>
            <a:off x="943931" y="6772627"/>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6" name="Line 30"/>
          <p:cNvSpPr>
            <a:spLocks noChangeShapeType="1"/>
          </p:cNvSpPr>
          <p:nvPr/>
        </p:nvSpPr>
        <p:spPr bwMode="auto">
          <a:xfrm>
            <a:off x="943931" y="7074797"/>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7" name="Line 31"/>
          <p:cNvSpPr>
            <a:spLocks noChangeShapeType="1"/>
          </p:cNvSpPr>
          <p:nvPr/>
        </p:nvSpPr>
        <p:spPr bwMode="auto">
          <a:xfrm>
            <a:off x="943931" y="7370801"/>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8" name="Line 32"/>
          <p:cNvSpPr>
            <a:spLocks noChangeShapeType="1"/>
          </p:cNvSpPr>
          <p:nvPr/>
        </p:nvSpPr>
        <p:spPr bwMode="auto">
          <a:xfrm>
            <a:off x="943931" y="7672972"/>
            <a:ext cx="52677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02647515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Notes Placeholder 1"/>
          <p:cNvSpPr>
            <a:spLocks noGrp="1"/>
          </p:cNvSpPr>
          <p:nvPr>
            <p:ph type="body" idx="1"/>
          </p:nvPr>
        </p:nvSpPr>
        <p:spPr bwMode="auto">
          <a:xfrm>
            <a:off x="708349" y="4344471"/>
            <a:ext cx="5660378" cy="3555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5048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a:xfrm>
            <a:off x="921495" y="4554141"/>
            <a:ext cx="5080237" cy="43151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dirty="0" smtClean="0">
                <a:solidFill>
                  <a:srgbClr val="717171"/>
                </a:solidFill>
              </a:rPr>
              <a:t>Ordinal data can be ranked – similarly interval and ratio data also operate on a mechanism of scale. The </a:t>
            </a:r>
            <a:r>
              <a:rPr lang="en-GB" altLang="en-US" b="1" dirty="0" smtClean="0">
                <a:solidFill>
                  <a:srgbClr val="717171"/>
                </a:solidFill>
              </a:rPr>
              <a:t>key difference is that with interval and ratio data the data is numerical and has numerically equal distances between each category.</a:t>
            </a:r>
            <a:r>
              <a:rPr lang="en-GB" altLang="en-US" dirty="0" smtClean="0">
                <a:solidFill>
                  <a:srgbClr val="717171"/>
                </a:solidFill>
              </a:rPr>
              <a:t> For example, a 5cm difference in height between 150cm and 155cm is the same as a 5cm difference between 15cm and 20cm. </a:t>
            </a:r>
          </a:p>
          <a:p>
            <a:pPr defTabSz="293688" eaLnBrk="1" hangingPunct="1">
              <a:spcBef>
                <a:spcPct val="0"/>
              </a:spcBef>
            </a:pPr>
            <a:r>
              <a:rPr lang="en-GB" altLang="en-US" dirty="0" smtClean="0">
                <a:solidFill>
                  <a:srgbClr val="717171"/>
                </a:solidFill>
              </a:rPr>
              <a:t>Imagine a 30cm ruler – it shows equal distance between each mark i.e. 10 1mm markers between each cm. </a:t>
            </a:r>
          </a:p>
          <a:p>
            <a:pPr defTabSz="293688" eaLnBrk="1" hangingPunct="1">
              <a:spcBef>
                <a:spcPct val="0"/>
              </a:spcBef>
            </a:pPr>
            <a:endParaRPr lang="en-GB" altLang="en-US" dirty="0" smtClean="0"/>
          </a:p>
        </p:txBody>
      </p:sp>
    </p:spTree>
    <p:extLst>
      <p:ext uri="{BB962C8B-B14F-4D97-AF65-F5344CB8AC3E}">
        <p14:creationId xmlns:p14="http://schemas.microsoft.com/office/powerpoint/2010/main" val="318453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a:xfrm>
            <a:off x="921495" y="4554141"/>
            <a:ext cx="5080237" cy="43151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smtClean="0">
                <a:solidFill>
                  <a:srgbClr val="717171"/>
                </a:solidFill>
              </a:rPr>
              <a:t>Temperature and true zero – whilst there is a zero degrees this is a measure of temperature!</a:t>
            </a:r>
          </a:p>
          <a:p>
            <a:pPr defTabSz="293688" eaLnBrk="1" hangingPunct="1">
              <a:spcBef>
                <a:spcPct val="0"/>
              </a:spcBef>
            </a:pPr>
            <a:endParaRPr lang="en-GB" altLang="en-US" smtClean="0"/>
          </a:p>
        </p:txBody>
      </p:sp>
    </p:spTree>
    <p:extLst>
      <p:ext uri="{BB962C8B-B14F-4D97-AF65-F5344CB8AC3E}">
        <p14:creationId xmlns:p14="http://schemas.microsoft.com/office/powerpoint/2010/main" val="270689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a:xfrm>
            <a:off x="921495" y="4554141"/>
            <a:ext cx="5080237" cy="43151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endParaRPr lang="en-GB" altLang="en-US" smtClean="0"/>
          </a:p>
        </p:txBody>
      </p:sp>
    </p:spTree>
    <p:extLst>
      <p:ext uri="{BB962C8B-B14F-4D97-AF65-F5344CB8AC3E}">
        <p14:creationId xmlns:p14="http://schemas.microsoft.com/office/powerpoint/2010/main" val="196494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bwMode="auto">
          <a:xfrm>
            <a:off x="708349" y="4344471"/>
            <a:ext cx="5660378" cy="3555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97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latin typeface="Times New Roman" panose="02020603050405020304" pitchFamily="18" charset="0"/>
              </a:rPr>
              <a:t>© The KTP Company, 2005</a:t>
            </a:r>
          </a:p>
          <a:p>
            <a:endParaRPr lang="en-US" altLang="en-US" smtClean="0">
              <a:latin typeface="Times New Roman" panose="02020603050405020304" pitchFamily="18" charset="0"/>
            </a:endParaRPr>
          </a:p>
        </p:txBody>
      </p:sp>
      <p:sp>
        <p:nvSpPr>
          <p:cNvPr id="297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431A1D-95AB-4CF6-9F61-BD236B1F9A44}" type="slidenum">
              <a:rPr lang="en-US" altLang="en-US" smtClean="0">
                <a:latin typeface="Times New Roman" panose="02020603050405020304" pitchFamily="18" charset="0"/>
              </a:rPr>
              <a:pPr/>
              <a:t>24</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3351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bwMode="auto">
          <a:xfrm>
            <a:off x="708349" y="4344471"/>
            <a:ext cx="5660378" cy="3555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17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latin typeface="Times New Roman" panose="02020603050405020304" pitchFamily="18" charset="0"/>
              </a:rPr>
              <a:t>© The KTP Company, 2005</a:t>
            </a:r>
          </a:p>
          <a:p>
            <a:endParaRPr lang="en-US" altLang="en-US" smtClean="0">
              <a:latin typeface="Times New Roman" panose="02020603050405020304" pitchFamily="18"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8AA8D4-BCA9-4B6E-AF9E-F192074869D5}" type="slidenum">
              <a:rPr lang="en-US" altLang="en-US" smtClean="0">
                <a:latin typeface="Times New Roman" panose="02020603050405020304" pitchFamily="18" charset="0"/>
              </a:rPr>
              <a:pPr/>
              <a:t>25</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3038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561938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BB79A7-D962-4485-A031-1B3534827BD7}" type="slidenum">
              <a:rPr lang="en-US" altLang="en-US" smtClean="0">
                <a:ea typeface="MS PGothic" panose="020B0600070205080204" pitchFamily="34" charset="-128"/>
              </a:rPr>
              <a:pPr/>
              <a:t>30</a:t>
            </a:fld>
            <a:endParaRPr lang="en-US" altLang="en-US" smtClean="0">
              <a:ea typeface="MS PGothic" panose="020B0600070205080204" pitchFamily="34"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651537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2A503D-4623-422D-AA99-E55BA32CD2B2}" type="slidenum">
              <a:rPr lang="en-US" altLang="en-US" smtClean="0">
                <a:ea typeface="MS PGothic" panose="020B0600070205080204" pitchFamily="34" charset="-128"/>
              </a:rPr>
              <a:pPr/>
              <a:t>31</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466000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Descriptive analytics, such as reporting/OLAP, dashboards, and data visualization, have been widely used for some time.  They are the core of traditional BI.  </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83ADCA-7BF2-4C53-AFB2-8D373EDE690F}" type="slidenum">
              <a:rPr lang="en-US" altLang="en-US" smtClean="0">
                <a:ea typeface="MS PGothic" panose="020B0600070205080204" pitchFamily="34" charset="-128"/>
              </a:rPr>
              <a:pPr/>
              <a:t>34</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1846798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Algorithms for predictive analytics, such as regression analysis, machine learning, and neural networks, have also been around for some time.  Recently, however, software products have made them much easier to understand and use. They have also been integrated into specific applications, such as for campaign management. Marketing is the target for many predictive analytics applications.  Descriptive analytics, such as data visualization, is important in helping users interpret the output from predictive and predictive analytics.  Prescriptive analytics are often referred to as advanced analytics.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5E67B7-F230-461E-8BD5-196705B9BE5E}" type="slidenum">
              <a:rPr lang="en-US" altLang="en-US" smtClean="0">
                <a:ea typeface="MS PGothic" panose="020B0600070205080204" pitchFamily="34" charset="-128"/>
              </a:rPr>
              <a:pPr/>
              <a:t>35</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8065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00208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Prescriptive analytics provide an optimal solution, often for the allocation of scarce resources.  They, too, have been in academia for a long time but are now finding wider use in practice. For example, the use of mathematical programming for revenue management is common for organizations that have “perishable” goods (e.g., rental cars, hotel rooms, airline seats).  Harrah’s has been using revenue management for hotel room pricing for some time.</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106141-A6AA-4014-BFE3-1D68AF7A664E}" type="slidenum">
              <a:rPr lang="en-US" altLang="en-US" smtClean="0">
                <a:ea typeface="MS PGothic" panose="020B0600070205080204" pitchFamily="34" charset="-128"/>
              </a:rPr>
              <a:pPr/>
              <a:t>36</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531478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In some industries, the use of advanced analytics has moved beyond a “nice to have” to being a requirement.  </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040EFA-5DFD-42D4-9BCB-D0799B2E340E}" type="slidenum">
              <a:rPr lang="en-US" altLang="en-US" smtClean="0">
                <a:ea typeface="MS PGothic" panose="020B0600070205080204" pitchFamily="34" charset="-128"/>
              </a:rPr>
              <a:pPr/>
              <a:t>37</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580654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0A1255-8FDA-4388-A679-E2B96A04EFF0}" type="slidenum">
              <a:rPr lang="en-US" altLang="en-US" smtClean="0">
                <a:ea typeface="MS PGothic" panose="020B0600070205080204" pitchFamily="34" charset="-128"/>
              </a:rPr>
              <a:pPr/>
              <a:t>38</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56041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Analytics are critical to high volume companies competing in the marketplace.</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B1BB11-50A5-4BEE-A8AA-4DD1DFEA7B20}" type="slidenum">
              <a:rPr lang="en-US" altLang="en-US" smtClean="0">
                <a:ea typeface="MS PGothic" panose="020B0600070205080204" pitchFamily="34" charset="-128"/>
              </a:rPr>
              <a:pPr/>
              <a:t>39</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156978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Online retailers like Amazon.com and Overstock.com are great examples of high volume operations who rely on analytics to compete.  As soon as you enter, their sites a cookie is placed on your PC and all clicks are recorded.  Based on your clicks and any search terms, recommendation engines decide what products to display.  After you purchase an item, they have additional information that is used in marketing campaigns. Customer segmentation analysis is used in deciding what promotions to send you.  How profitable you are influences how the customer care center treats you.  A pricing team helps set prices and decides what prices are needed to clear out merchandise. Forecasting models are used to decide how many items to order for inventory.  Dashboards monitor all aspects of organizational performance.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20DD01-07E9-4DFA-96B6-60FE2319579C}" type="slidenum">
              <a:rPr lang="en-US" altLang="en-US" smtClean="0">
                <a:ea typeface="MS PGothic" panose="020B0600070205080204" pitchFamily="34" charset="-128"/>
              </a:rPr>
              <a:pPr/>
              <a:t>40</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4221202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bwMode="auto">
          <a:xfrm>
            <a:off x="692323" y="4218053"/>
            <a:ext cx="5538580" cy="399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2CA518-D32E-4154-85E3-73A70FBB51A7}" type="slidenum">
              <a:rPr lang="en-US" altLang="en-US" smtClean="0">
                <a:ea typeface="MS PGothic" panose="020B0600070205080204" pitchFamily="34" charset="-128"/>
              </a:rPr>
              <a:pPr/>
              <a:t>41</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573038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407746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062588" y="8406763"/>
            <a:ext cx="3107438" cy="32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lnSpc>
                <a:spcPts val="1800"/>
              </a:lnSpc>
              <a:buClr>
                <a:srgbClr val="FFFFFF"/>
              </a:buClr>
              <a:buSzPct val="100000"/>
              <a:buFont typeface="Arial" panose="020B0604020202020204" pitchFamily="34" charset="0"/>
              <a:buNone/>
            </a:pPr>
            <a:fld id="{D6A2F558-F838-45F6-B219-8BC125C4BF33}" type="slidenum">
              <a:rPr lang="en-GB" altLang="en-US" sz="1200">
                <a:solidFill>
                  <a:srgbClr val="000000"/>
                </a:solidFill>
                <a:latin typeface="Times New Roman" panose="02020603050405020304" pitchFamily="18" charset="0"/>
              </a:rPr>
              <a:pPr algn="r" eaLnBrk="1" hangingPunct="1">
                <a:lnSpc>
                  <a:spcPts val="1800"/>
                </a:lnSpc>
                <a:buClr>
                  <a:srgbClr val="FFFFFF"/>
                </a:buClr>
                <a:buSzPct val="100000"/>
                <a:buFont typeface="Arial" panose="020B0604020202020204" pitchFamily="34" charset="0"/>
                <a:buNone/>
              </a:pPr>
              <a:t>50</a:t>
            </a:fld>
            <a:endParaRPr lang="en-GB" altLang="en-US" sz="1200">
              <a:solidFill>
                <a:srgbClr val="0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txBox="1">
            <a:spLocks noGrp="1" noChangeArrowheads="1"/>
          </p:cNvSpPr>
          <p:nvPr>
            <p:ph type="body" idx="1"/>
          </p:nvPr>
        </p:nvSpPr>
        <p:spPr bwMode="auto">
          <a:xfrm>
            <a:off x="956752" y="4147136"/>
            <a:ext cx="5256523" cy="3931299"/>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88039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062588" y="8406763"/>
            <a:ext cx="3107438" cy="32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lnSpc>
                <a:spcPts val="1800"/>
              </a:lnSpc>
              <a:buClr>
                <a:srgbClr val="FFFFFF"/>
              </a:buClr>
              <a:buSzPct val="100000"/>
              <a:buFont typeface="Arial" panose="020B0604020202020204" pitchFamily="34" charset="0"/>
              <a:buNone/>
            </a:pPr>
            <a:fld id="{F4EC163F-6E29-4C19-90AC-6A380CAFAA05}" type="slidenum">
              <a:rPr lang="en-GB" altLang="en-US" sz="1200">
                <a:solidFill>
                  <a:srgbClr val="000000"/>
                </a:solidFill>
                <a:latin typeface="Times New Roman" panose="02020603050405020304" pitchFamily="18" charset="0"/>
              </a:rPr>
              <a:pPr algn="r" eaLnBrk="1" hangingPunct="1">
                <a:lnSpc>
                  <a:spcPts val="1800"/>
                </a:lnSpc>
                <a:buClr>
                  <a:srgbClr val="FFFFFF"/>
                </a:buClr>
                <a:buSzPct val="100000"/>
                <a:buFont typeface="Arial" panose="020B0604020202020204" pitchFamily="34" charset="0"/>
                <a:buNone/>
              </a:pPr>
              <a:t>51</a:t>
            </a:fld>
            <a:endParaRPr lang="en-GB" altLang="en-US" sz="1200">
              <a:solidFill>
                <a:srgbClr val="000000"/>
              </a:solidFill>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txBox="1">
            <a:spLocks noGrp="1" noChangeArrowheads="1"/>
          </p:cNvSpPr>
          <p:nvPr>
            <p:ph type="body" idx="1"/>
          </p:nvPr>
        </p:nvSpPr>
        <p:spPr bwMode="auto">
          <a:xfrm>
            <a:off x="956752" y="4147136"/>
            <a:ext cx="5256523" cy="3931299"/>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08884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4062588" y="8406763"/>
            <a:ext cx="3107438" cy="32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lnSpc>
                <a:spcPts val="1800"/>
              </a:lnSpc>
              <a:buClr>
                <a:srgbClr val="FFFFFF"/>
              </a:buClr>
              <a:buSzPct val="100000"/>
              <a:buFont typeface="Arial" panose="020B0604020202020204" pitchFamily="34" charset="0"/>
              <a:buNone/>
            </a:pPr>
            <a:fld id="{98958434-BF0C-4187-BA2D-BCF9D57060EC}" type="slidenum">
              <a:rPr lang="en-GB" altLang="en-US" sz="1200">
                <a:solidFill>
                  <a:srgbClr val="000000"/>
                </a:solidFill>
                <a:latin typeface="Times New Roman" panose="02020603050405020304" pitchFamily="18" charset="0"/>
              </a:rPr>
              <a:pPr algn="r" eaLnBrk="1" hangingPunct="1">
                <a:lnSpc>
                  <a:spcPts val="1800"/>
                </a:lnSpc>
                <a:buClr>
                  <a:srgbClr val="FFFFFF"/>
                </a:buClr>
                <a:buSzPct val="100000"/>
                <a:buFont typeface="Arial" panose="020B0604020202020204" pitchFamily="34" charset="0"/>
                <a:buNone/>
              </a:pPr>
              <a:t>52</a:t>
            </a:fld>
            <a:endParaRPr lang="en-GB" altLang="en-US" sz="1200">
              <a:solidFill>
                <a:srgbClr val="000000"/>
              </a:solidFill>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txBox="1">
            <a:spLocks noGrp="1" noChangeArrowheads="1"/>
          </p:cNvSpPr>
          <p:nvPr>
            <p:ph type="body" idx="1"/>
          </p:nvPr>
        </p:nvSpPr>
        <p:spPr bwMode="auto">
          <a:xfrm>
            <a:off x="956752" y="4147136"/>
            <a:ext cx="5256523" cy="3931299"/>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9039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210430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bwMode="auto">
          <a:xfrm>
            <a:off x="708349" y="4344471"/>
            <a:ext cx="5660378" cy="3555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849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latin typeface="Times New Roman" panose="02020603050405020304" pitchFamily="18" charset="0"/>
              </a:rPr>
              <a:t>© The KTP Company, 2005</a:t>
            </a:r>
          </a:p>
          <a:p>
            <a:endParaRPr lang="en-US" altLang="en-US" smtClean="0">
              <a:latin typeface="Times New Roman" panose="02020603050405020304" pitchFamily="18" charset="0"/>
            </a:endParaRPr>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781D58-7053-4740-B077-84CCB5F0F2E1}" type="slidenum">
              <a:rPr lang="en-US" altLang="en-US" smtClean="0">
                <a:latin typeface="Times New Roman" panose="02020603050405020304" pitchFamily="18" charset="0"/>
              </a:rPr>
              <a:pPr/>
              <a:t>53</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73590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898873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365250" y="701675"/>
            <a:ext cx="4659313" cy="3494088"/>
          </a:xfrm>
          <a:ln/>
        </p:spPr>
      </p:sp>
      <p:sp>
        <p:nvSpPr>
          <p:cNvPr id="90115" name="Rectangle 3"/>
          <p:cNvSpPr>
            <a:spLocks noGrp="1" noChangeArrowheads="1"/>
          </p:cNvSpPr>
          <p:nvPr>
            <p:ph type="body" idx="1"/>
          </p:nvPr>
        </p:nvSpPr>
        <p:spPr bwMode="auto">
          <a:xfrm>
            <a:off x="983995" y="4427722"/>
            <a:ext cx="5416783" cy="4194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66752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366838" y="701675"/>
            <a:ext cx="4659312" cy="3494088"/>
          </a:xfrm>
          <a:ln/>
        </p:spPr>
      </p:sp>
      <p:sp>
        <p:nvSpPr>
          <p:cNvPr id="95235" name="Rectangle 3"/>
          <p:cNvSpPr>
            <a:spLocks noGrp="1" noChangeArrowheads="1"/>
          </p:cNvSpPr>
          <p:nvPr>
            <p:ph type="body" idx="1"/>
          </p:nvPr>
        </p:nvSpPr>
        <p:spPr bwMode="auto">
          <a:xfrm>
            <a:off x="983995" y="4427722"/>
            <a:ext cx="5416783" cy="4194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14770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366838" y="701675"/>
            <a:ext cx="4659312" cy="3494088"/>
          </a:xfrm>
          <a:ln/>
        </p:spPr>
      </p:sp>
      <p:sp>
        <p:nvSpPr>
          <p:cNvPr id="100355" name="Rectangle 3"/>
          <p:cNvSpPr>
            <a:spLocks noGrp="1" noChangeArrowheads="1"/>
          </p:cNvSpPr>
          <p:nvPr>
            <p:ph type="body" idx="1"/>
          </p:nvPr>
        </p:nvSpPr>
        <p:spPr bwMode="auto">
          <a:xfrm>
            <a:off x="983995" y="4427722"/>
            <a:ext cx="5416783" cy="4194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6693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366838" y="701675"/>
            <a:ext cx="4659312" cy="3494088"/>
          </a:xfrm>
          <a:ln/>
        </p:spPr>
      </p:sp>
      <p:sp>
        <p:nvSpPr>
          <p:cNvPr id="102403" name="Rectangle 3"/>
          <p:cNvSpPr>
            <a:spLocks noGrp="1" noChangeArrowheads="1"/>
          </p:cNvSpPr>
          <p:nvPr>
            <p:ph type="body" idx="1"/>
          </p:nvPr>
        </p:nvSpPr>
        <p:spPr bwMode="auto">
          <a:xfrm>
            <a:off x="983995" y="4427722"/>
            <a:ext cx="5416783" cy="4194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28032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366838" y="701675"/>
            <a:ext cx="4659312" cy="3494088"/>
          </a:xfrm>
          <a:ln/>
        </p:spPr>
      </p:sp>
      <p:sp>
        <p:nvSpPr>
          <p:cNvPr id="105475" name="Rectangle 3"/>
          <p:cNvSpPr>
            <a:spLocks noGrp="1" noChangeArrowheads="1"/>
          </p:cNvSpPr>
          <p:nvPr>
            <p:ph type="body" idx="1"/>
          </p:nvPr>
        </p:nvSpPr>
        <p:spPr bwMode="auto">
          <a:xfrm>
            <a:off x="983995" y="4427722"/>
            <a:ext cx="5416783" cy="4194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1026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366838" y="701675"/>
            <a:ext cx="4659312" cy="3494088"/>
          </a:xfrm>
          <a:ln/>
        </p:spPr>
      </p:sp>
      <p:sp>
        <p:nvSpPr>
          <p:cNvPr id="107523" name="Rectangle 3"/>
          <p:cNvSpPr>
            <a:spLocks noGrp="1" noChangeArrowheads="1"/>
          </p:cNvSpPr>
          <p:nvPr>
            <p:ph type="body" idx="1"/>
          </p:nvPr>
        </p:nvSpPr>
        <p:spPr bwMode="auto">
          <a:xfrm>
            <a:off x="983995" y="4427722"/>
            <a:ext cx="5416783" cy="4194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2516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366838" y="701675"/>
            <a:ext cx="4659312" cy="3494088"/>
          </a:xfrm>
          <a:ln/>
        </p:spPr>
      </p:sp>
      <p:sp>
        <p:nvSpPr>
          <p:cNvPr id="109571" name="Rectangle 3"/>
          <p:cNvSpPr>
            <a:spLocks noGrp="1" noChangeArrowheads="1"/>
          </p:cNvSpPr>
          <p:nvPr>
            <p:ph type="body" idx="1"/>
          </p:nvPr>
        </p:nvSpPr>
        <p:spPr bwMode="auto">
          <a:xfrm>
            <a:off x="983995" y="4427722"/>
            <a:ext cx="5416783" cy="4194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30035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66838" y="701675"/>
            <a:ext cx="4659312" cy="3494088"/>
          </a:xfrm>
          <a:ln/>
        </p:spPr>
      </p:sp>
      <p:sp>
        <p:nvSpPr>
          <p:cNvPr id="111619" name="Rectangle 3"/>
          <p:cNvSpPr>
            <a:spLocks noGrp="1" noChangeArrowheads="1"/>
          </p:cNvSpPr>
          <p:nvPr>
            <p:ph type="body" idx="1"/>
          </p:nvPr>
        </p:nvSpPr>
        <p:spPr bwMode="auto">
          <a:xfrm>
            <a:off x="983995" y="4427722"/>
            <a:ext cx="5416783" cy="4194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0990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bwMode="auto">
          <a:xfrm>
            <a:off x="708349" y="4344471"/>
            <a:ext cx="5660378" cy="3555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36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latin typeface="Times New Roman" panose="02020603050405020304" pitchFamily="18" charset="0"/>
              </a:rPr>
              <a:t>© The KTP Company, 2005</a:t>
            </a:r>
          </a:p>
          <a:p>
            <a:endParaRPr lang="en-US" altLang="en-US" smtClean="0">
              <a:latin typeface="Times New Roman" panose="02020603050405020304" pitchFamily="18" charset="0"/>
            </a:endParaRPr>
          </a:p>
        </p:txBody>
      </p:sp>
      <p:sp>
        <p:nvSpPr>
          <p:cNvPr id="153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FFDEDC-A71F-43AE-ABD5-89C9C3A5FF8F}" type="slidenum">
              <a:rPr lang="en-US" altLang="en-US" smtClean="0">
                <a:latin typeface="Times New Roman" panose="02020603050405020304" pitchFamily="18" charset="0"/>
              </a:rPr>
              <a:pPr/>
              <a:t>5</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812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365250" y="701675"/>
            <a:ext cx="4659313" cy="3494088"/>
          </a:xfrm>
          <a:ln/>
        </p:spPr>
      </p:sp>
      <p:sp>
        <p:nvSpPr>
          <p:cNvPr id="113667" name="Rectangle 3"/>
          <p:cNvSpPr>
            <a:spLocks noGrp="1" noChangeArrowheads="1"/>
          </p:cNvSpPr>
          <p:nvPr>
            <p:ph type="body" idx="1"/>
          </p:nvPr>
        </p:nvSpPr>
        <p:spPr bwMode="auto">
          <a:xfrm>
            <a:off x="983995" y="4427722"/>
            <a:ext cx="5416783" cy="4194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67999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bwMode="auto">
          <a:xfrm>
            <a:off x="692323" y="4273553"/>
            <a:ext cx="5538580" cy="34965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slide continues the exploration of mining stored data for valuable information. In addition to text mining, there are several ways to mine information on the Web. The text uses the example of marketers using Google Trends and Google Insights for Search services, which track the popularity of various words and phrases used in Google search queries, to learn what people are interested in and what they are interested in buying. What type of Web mining is this? Why might a marketer be interested in the number of Web pages that link to a site?</a:t>
            </a:r>
          </a:p>
          <a:p>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9FCB7B-FE71-467F-B0E7-8BD9D5699E6A}" type="slidenum">
              <a:rPr lang="en-US" altLang="en-US" smtClean="0">
                <a:latin typeface="Times New Roman" panose="02020603050405020304" pitchFamily="18" charset="0"/>
                <a:ea typeface="MS PGothic" panose="020B0600070205080204" pitchFamily="34" charset="-128"/>
              </a:rPr>
              <a:pPr/>
              <a:t>72</a:t>
            </a:fld>
            <a:endParaRPr lang="en-US" altLang="en-US" smtClean="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834135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bwMode="auto">
          <a:xfrm>
            <a:off x="692323" y="4273553"/>
            <a:ext cx="5538580" cy="34965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Whereas data mining describes analysis of data in databases, there are other types of information that can be </a:t>
            </a:r>
            <a:r>
              <a:rPr lang="ja-JP" altLang="en-US" smtClean="0">
                <a:latin typeface="Arial" panose="020B0604020202020204" pitchFamily="34" charset="0"/>
              </a:rPr>
              <a:t>“</a:t>
            </a:r>
            <a:r>
              <a:rPr lang="en-US" altLang="ja-JP" smtClean="0">
                <a:latin typeface="Arial" panose="020B0604020202020204" pitchFamily="34" charset="0"/>
              </a:rPr>
              <a:t>mined,</a:t>
            </a:r>
            <a:r>
              <a:rPr lang="ja-JP" altLang="en-US" smtClean="0">
                <a:latin typeface="Arial" panose="020B0604020202020204" pitchFamily="34" charset="0"/>
              </a:rPr>
              <a:t>”</a:t>
            </a:r>
            <a:r>
              <a:rPr lang="en-US" altLang="ja-JP" smtClean="0">
                <a:latin typeface="Arial" panose="020B0604020202020204" pitchFamily="34" charset="0"/>
              </a:rPr>
              <a:t> such as text mining and Web mining. </a:t>
            </a:r>
            <a:endParaRPr lang="en-US" altLang="en-US" smtClean="0">
              <a:latin typeface="Arial" panose="020B060402020202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6970D3-4498-456B-8466-CDC4D6BD013C}" type="slidenum">
              <a:rPr lang="en-US" altLang="en-US" smtClean="0">
                <a:latin typeface="Times New Roman" panose="02020603050405020304" pitchFamily="18" charset="0"/>
                <a:ea typeface="MS PGothic" panose="020B0600070205080204" pitchFamily="34" charset="-128"/>
              </a:rPr>
              <a:pPr/>
              <a:t>73</a:t>
            </a:fld>
            <a:endParaRPr lang="en-US" altLang="en-US" smtClean="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35547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xfrm>
            <a:off x="692323" y="4273553"/>
            <a:ext cx="5538580" cy="34965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62000" eaLnBrk="1" hangingPunct="1">
              <a:spcBef>
                <a:spcPct val="0"/>
              </a:spcBef>
            </a:pPr>
            <a:endParaRPr lang="en-GB"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Arial" panose="020B0604020202020204" pitchFamily="34" charset="0"/>
                <a:cs typeface="Arial" panose="020B0604020202020204" pitchFamily="34" charset="0"/>
              </a:defRPr>
            </a:lvl1pPr>
            <a:lvl2pPr marL="742950" indent="-285750" defTabSz="911225" eaLnBrk="0" hangingPunct="0">
              <a:defRPr>
                <a:solidFill>
                  <a:schemeClr val="tx1"/>
                </a:solidFill>
                <a:latin typeface="Arial" panose="020B0604020202020204" pitchFamily="34" charset="0"/>
                <a:cs typeface="Arial" panose="020B0604020202020204" pitchFamily="34" charset="0"/>
              </a:defRPr>
            </a:lvl2pPr>
            <a:lvl3pPr marL="1143000" indent="-228600" defTabSz="911225" eaLnBrk="0" hangingPunct="0">
              <a:defRPr>
                <a:solidFill>
                  <a:schemeClr val="tx1"/>
                </a:solidFill>
                <a:latin typeface="Arial" panose="020B0604020202020204" pitchFamily="34" charset="0"/>
                <a:cs typeface="Arial" panose="020B0604020202020204" pitchFamily="34" charset="0"/>
              </a:defRPr>
            </a:lvl3pPr>
            <a:lvl4pPr marL="1600200" indent="-228600" defTabSz="911225" eaLnBrk="0" hangingPunct="0">
              <a:defRPr>
                <a:solidFill>
                  <a:schemeClr val="tx1"/>
                </a:solidFill>
                <a:latin typeface="Arial" panose="020B0604020202020204" pitchFamily="34" charset="0"/>
                <a:cs typeface="Arial" panose="020B0604020202020204" pitchFamily="34" charset="0"/>
              </a:defRPr>
            </a:lvl4pPr>
            <a:lvl5pPr marL="2057400" indent="-228600" defTabSz="911225" eaLnBrk="0" hangingPunct="0">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5E7133-1496-4E65-B15F-FCD6938F9D6D}" type="slidenum">
              <a:rPr lang="en-GB" altLang="en-US"/>
              <a:pPr eaLnBrk="1" hangingPunct="1"/>
              <a:t>7</a:t>
            </a:fld>
            <a:endParaRPr lang="en-GB" altLang="en-US"/>
          </a:p>
        </p:txBody>
      </p:sp>
    </p:spTree>
    <p:extLst>
      <p:ext uri="{BB962C8B-B14F-4D97-AF65-F5344CB8AC3E}">
        <p14:creationId xmlns:p14="http://schemas.microsoft.com/office/powerpoint/2010/main" val="256343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a:xfrm>
            <a:off x="921495" y="4554141"/>
            <a:ext cx="5080237" cy="43151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smtClean="0">
                <a:solidFill>
                  <a:srgbClr val="717171"/>
                </a:solidFill>
              </a:rPr>
              <a:t>When thinking about research we are looking at gathering knowledge through some form of observation.</a:t>
            </a:r>
          </a:p>
          <a:p>
            <a:pPr defTabSz="293688" eaLnBrk="1" hangingPunct="1">
              <a:spcBef>
                <a:spcPct val="0"/>
              </a:spcBef>
            </a:pPr>
            <a:r>
              <a:rPr lang="en-GB" altLang="en-US" smtClean="0">
                <a:solidFill>
                  <a:srgbClr val="717171"/>
                </a:solidFill>
              </a:rPr>
              <a:t>Research in the scientific sense, as talked about in the first lecture, involves the systematic measurement of these observations.</a:t>
            </a:r>
          </a:p>
          <a:p>
            <a:pPr defTabSz="293688" eaLnBrk="1" hangingPunct="1">
              <a:spcBef>
                <a:spcPct val="0"/>
              </a:spcBef>
            </a:pPr>
            <a:r>
              <a:rPr lang="en-GB" altLang="en-US" smtClean="0">
                <a:solidFill>
                  <a:srgbClr val="717171"/>
                </a:solidFill>
              </a:rPr>
              <a:t>When we observe something we understand that observation in terms of its attributes for example, colour or texture, and we look at how that attribute varies across our observations.</a:t>
            </a:r>
          </a:p>
          <a:p>
            <a:pPr defTabSz="293688" eaLnBrk="1" hangingPunct="1">
              <a:spcBef>
                <a:spcPct val="0"/>
              </a:spcBef>
            </a:pPr>
            <a:r>
              <a:rPr lang="en-GB" altLang="en-US" smtClean="0">
                <a:solidFill>
                  <a:srgbClr val="717171"/>
                </a:solidFill>
              </a:rPr>
              <a:t>So, when we collect or gather data we collect information from individual cases (people, organisations, businesses and so on) about particular variables.</a:t>
            </a:r>
          </a:p>
          <a:p>
            <a:pPr defTabSz="293688" eaLnBrk="1" hangingPunct="1">
              <a:spcBef>
                <a:spcPct val="0"/>
              </a:spcBef>
            </a:pPr>
            <a:r>
              <a:rPr lang="en-GB" altLang="en-US" smtClean="0"/>
              <a:t>Level of mathematical scaling? The level of mathematical precision with which the values of a variable can be expressed. </a:t>
            </a:r>
            <a:endParaRPr lang="en-GB" altLang="en-US" smtClean="0">
              <a:solidFill>
                <a:srgbClr val="717171"/>
              </a:solidFill>
            </a:endParaRPr>
          </a:p>
        </p:txBody>
      </p:sp>
    </p:spTree>
    <p:extLst>
      <p:ext uri="{BB962C8B-B14F-4D97-AF65-F5344CB8AC3E}">
        <p14:creationId xmlns:p14="http://schemas.microsoft.com/office/powerpoint/2010/main" val="13960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a:xfrm>
            <a:off x="921495" y="4554141"/>
            <a:ext cx="5080237" cy="43151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a:spcBef>
                <a:spcPts val="600"/>
              </a:spcBef>
              <a:spcAft>
                <a:spcPts val="1200"/>
              </a:spcAft>
            </a:pPr>
            <a:endParaRPr lang="en-GB" altLang="en-US" dirty="0" smtClean="0">
              <a:solidFill>
                <a:srgbClr val="717171"/>
              </a:solidFill>
            </a:endParaRPr>
          </a:p>
        </p:txBody>
      </p:sp>
    </p:spTree>
    <p:extLst>
      <p:ext uri="{BB962C8B-B14F-4D97-AF65-F5344CB8AC3E}">
        <p14:creationId xmlns:p14="http://schemas.microsoft.com/office/powerpoint/2010/main" val="258057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a:xfrm>
            <a:off x="921495" y="4554141"/>
            <a:ext cx="5080237" cy="43151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a:spcBef>
                <a:spcPts val="600"/>
              </a:spcBef>
              <a:spcAft>
                <a:spcPts val="1200"/>
              </a:spcAft>
            </a:pPr>
            <a:r>
              <a:rPr lang="en-GB" altLang="en-US" dirty="0" smtClean="0">
                <a:latin typeface="Corbel" panose="020B0503020204020204" pitchFamily="34" charset="0"/>
              </a:rPr>
              <a:t>Mutually exclusive: each observation (person, case, score) cannot fall into more than one category.</a:t>
            </a:r>
          </a:p>
          <a:p>
            <a:pPr defTabSz="293688" eaLnBrk="1" hangingPunct="1">
              <a:spcBef>
                <a:spcPct val="0"/>
              </a:spcBef>
            </a:pPr>
            <a:r>
              <a:rPr lang="en-GB" altLang="en-US" dirty="0" smtClean="0">
                <a:solidFill>
                  <a:srgbClr val="717171"/>
                </a:solidFill>
              </a:rPr>
              <a:t>Exhaustive: the system of categories system should have enough categories for all the observations.	</a:t>
            </a:r>
          </a:p>
          <a:p>
            <a:pPr defTabSz="293688" eaLnBrk="1" hangingPunct="1">
              <a:spcBef>
                <a:spcPct val="0"/>
              </a:spcBef>
            </a:pPr>
            <a:endParaRPr lang="en-GB" altLang="en-US" dirty="0" smtClean="0"/>
          </a:p>
        </p:txBody>
      </p:sp>
    </p:spTree>
    <p:extLst>
      <p:ext uri="{BB962C8B-B14F-4D97-AF65-F5344CB8AC3E}">
        <p14:creationId xmlns:p14="http://schemas.microsoft.com/office/powerpoint/2010/main" val="82500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a:xfrm>
            <a:off x="921495" y="4554141"/>
            <a:ext cx="5080237" cy="43151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solidFill>
                  <a:srgbClr val="717171"/>
                </a:solidFill>
              </a:rPr>
              <a:t>Ordinal data works with the same assumptions as nominal data but is more complex in that here, whilst still comprising of </a:t>
            </a:r>
            <a:r>
              <a:rPr lang="en-GB" altLang="en-US" smtClean="0"/>
              <a:t>categories, now the categories</a:t>
            </a:r>
          </a:p>
          <a:p>
            <a:r>
              <a:rPr lang="en-GB" altLang="en-US" smtClean="0"/>
              <a:t>themselves can be rank-ordered i.e. one category has more or less of some underlying quality than being in another category.</a:t>
            </a:r>
          </a:p>
          <a:p>
            <a:r>
              <a:rPr lang="en-GB" altLang="en-US" smtClean="0">
                <a:solidFill>
                  <a:srgbClr val="717171"/>
                </a:solidFill>
              </a:rPr>
              <a:t>What does this mean? We can make statistical judgements about the relative position of one value to another and can perform limited mathematical calculations.	</a:t>
            </a:r>
          </a:p>
        </p:txBody>
      </p:sp>
    </p:spTree>
    <p:extLst>
      <p:ext uri="{BB962C8B-B14F-4D97-AF65-F5344CB8AC3E}">
        <p14:creationId xmlns:p14="http://schemas.microsoft.com/office/powerpoint/2010/main" val="384785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9378" name="Rectangle 2"/>
          <p:cNvSpPr>
            <a:spLocks noGrp="1" noChangeArrowheads="1"/>
          </p:cNvSpPr>
          <p:nvPr>
            <p:ph type="ctrTitle"/>
          </p:nvPr>
        </p:nvSpPr>
        <p:spPr>
          <a:xfrm>
            <a:off x="914400" y="1524000"/>
            <a:ext cx="7623175" cy="1752600"/>
          </a:xfrm>
        </p:spPr>
        <p:txBody>
          <a:bodyPr/>
          <a:lstStyle>
            <a:lvl1pPr algn="ctr">
              <a:defRPr sz="2700"/>
            </a:lvl1pPr>
          </a:lstStyle>
          <a:p>
            <a:r>
              <a:rPr lang="en-US" altLang="en-US"/>
              <a:t>Click to edit Master title style</a:t>
            </a:r>
          </a:p>
        </p:txBody>
      </p:sp>
      <p:sp>
        <p:nvSpPr>
          <p:cNvPr id="8693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2B198F3E-DC41-4424-98F0-C943030E4D63}" type="slidenum">
              <a:rPr lang="en-US" altLang="en-US"/>
              <a:pPr>
                <a:defRPr/>
              </a:pPr>
              <a:t>‹#›</a:t>
            </a:fld>
            <a:endParaRPr lang="en-US" altLang="en-US"/>
          </a:p>
        </p:txBody>
      </p:sp>
    </p:spTree>
    <p:extLst>
      <p:ext uri="{BB962C8B-B14F-4D97-AF65-F5344CB8AC3E}">
        <p14:creationId xmlns:p14="http://schemas.microsoft.com/office/powerpoint/2010/main" val="290765155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2E1B78-F219-495F-BBBF-66AEFFF6B93D}" type="slidenum">
              <a:rPr lang="en-US" altLang="en-US"/>
              <a:pPr>
                <a:defRPr/>
              </a:pPr>
              <a:t>‹#›</a:t>
            </a:fld>
            <a:endParaRPr lang="en-US" altLang="en-US"/>
          </a:p>
        </p:txBody>
      </p:sp>
    </p:spTree>
    <p:extLst>
      <p:ext uri="{BB962C8B-B14F-4D97-AF65-F5344CB8AC3E}">
        <p14:creationId xmlns:p14="http://schemas.microsoft.com/office/powerpoint/2010/main" val="91650951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4CDFDD-ACE6-4A0B-8D29-83A8CE0D85FD}" type="slidenum">
              <a:rPr lang="en-US" altLang="en-US"/>
              <a:pPr>
                <a:defRPr/>
              </a:pPr>
              <a:t>‹#›</a:t>
            </a:fld>
            <a:endParaRPr lang="en-US" altLang="en-US"/>
          </a:p>
        </p:txBody>
      </p:sp>
    </p:spTree>
    <p:extLst>
      <p:ext uri="{BB962C8B-B14F-4D97-AF65-F5344CB8AC3E}">
        <p14:creationId xmlns:p14="http://schemas.microsoft.com/office/powerpoint/2010/main" val="374080281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36988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600"/>
              </a:spcBef>
              <a:spcAft>
                <a:spcPts val="600"/>
              </a:spcAft>
              <a:defRPr sz="2400" b="1">
                <a:solidFill>
                  <a:schemeClr val="tx1">
                    <a:lumMod val="95000"/>
                    <a:lumOff val="5000"/>
                  </a:schemeClr>
                </a:solidFill>
                <a:latin typeface="Calibri" pitchFamily="34" charset="0"/>
              </a:defRPr>
            </a:lvl1pPr>
            <a:lvl2pPr>
              <a:lnSpc>
                <a:spcPct val="90000"/>
              </a:lnSpc>
              <a:spcBef>
                <a:spcPts val="300"/>
              </a:spcBef>
              <a:spcAft>
                <a:spcPts val="450"/>
              </a:spcAft>
              <a:defRPr sz="1950" b="1">
                <a:latin typeface="Calibri" pitchFamily="34" charset="0"/>
              </a:defRPr>
            </a:lvl2pPr>
            <a:lvl3pPr>
              <a:lnSpc>
                <a:spcPct val="90000"/>
              </a:lnSpc>
              <a:spcBef>
                <a:spcPts val="150"/>
              </a:spcBef>
              <a:spcAft>
                <a:spcPts val="300"/>
              </a:spcAft>
              <a:defRPr sz="1800">
                <a:latin typeface="Calibri" pitchFamily="34" charset="0"/>
              </a:defRPr>
            </a:lvl3pPr>
            <a:lvl4pPr>
              <a:spcBef>
                <a:spcPts val="150"/>
              </a:spcBef>
              <a:spcAft>
                <a:spcPts val="300"/>
              </a:spcAft>
              <a:defRPr sz="1500">
                <a:latin typeface="Calibri" pitchFamily="34" charset="0"/>
              </a:defRPr>
            </a:lvl4pPr>
            <a:lvl5pPr>
              <a:spcBef>
                <a:spcPts val="150"/>
              </a:spcBef>
              <a:spcAft>
                <a:spcPts val="300"/>
              </a:spcAft>
              <a:defRPr sz="15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1500" b="1">
                <a:latin typeface="Calibri" panose="020F0502020204030204" pitchFamily="34" charset="0"/>
                <a:cs typeface="Calibri" panose="020F0502020204030204" pitchFamily="34" charset="0"/>
              </a:defRPr>
            </a:lvl1pPr>
            <a:lvl2pPr algn="ctr">
              <a:defRPr sz="1500">
                <a:latin typeface="Calibri" panose="020F0502020204030204" pitchFamily="34" charset="0"/>
                <a:cs typeface="Calibri" panose="020F0502020204030204" pitchFamily="34" charset="0"/>
              </a:defRPr>
            </a:lvl2pPr>
            <a:lvl3pPr algn="ctr">
              <a:defRPr sz="1350">
                <a:latin typeface="Calibri" panose="020F0502020204030204" pitchFamily="34" charset="0"/>
                <a:cs typeface="Calibri" panose="020F0502020204030204" pitchFamily="34" charset="0"/>
              </a:defRPr>
            </a:lvl3pPr>
            <a:lvl4pPr algn="ctr">
              <a:defRPr sz="1200">
                <a:latin typeface="Calibri" panose="020F0502020204030204" pitchFamily="34" charset="0"/>
                <a:cs typeface="Calibri" panose="020F0502020204030204" pitchFamily="34" charset="0"/>
              </a:defRPr>
            </a:lvl4pPr>
            <a:lvl5pPr algn="ctr">
              <a:defRPr sz="12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644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8_IS - Tech">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2540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050" i="1" dirty="0">
                <a:latin typeface="Cambria" panose="02040503050406030204" pitchFamily="18" charset="0"/>
              </a:rPr>
              <a:t>Read the Interactive Session and discuss the following </a:t>
            </a:r>
            <a:r>
              <a:rPr lang="en-US" sz="1050" i="1" dirty="0" smtClean="0">
                <a:latin typeface="Cambria" panose="02040503050406030204" pitchFamily="18" charset="0"/>
              </a:rPr>
              <a:t>questions</a:t>
            </a:r>
            <a:endParaRPr lang="en-US" sz="1350" dirty="0"/>
          </a:p>
        </p:txBody>
      </p:sp>
      <p:sp>
        <p:nvSpPr>
          <p:cNvPr id="5" name="TextBox 10"/>
          <p:cNvSpPr txBox="1">
            <a:spLocks noChangeArrowheads="1"/>
          </p:cNvSpPr>
          <p:nvPr/>
        </p:nvSpPr>
        <p:spPr bwMode="auto">
          <a:xfrm>
            <a:off x="2019300" y="990600"/>
            <a:ext cx="5105400" cy="32385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500" b="1" i="1" smtClean="0">
                <a:solidFill>
                  <a:srgbClr val="9F0F10"/>
                </a:solidFill>
                <a:latin typeface="Calibri" charset="0"/>
                <a:cs typeface="Calibri" charset="0"/>
              </a:rPr>
              <a:t>Interactive Session: Technology</a:t>
            </a:r>
          </a:p>
        </p:txBody>
      </p:sp>
      <p:sp>
        <p:nvSpPr>
          <p:cNvPr id="3" name="Content Placeholder 2"/>
          <p:cNvSpPr>
            <a:spLocks noGrp="1"/>
          </p:cNvSpPr>
          <p:nvPr>
            <p:ph idx="1"/>
          </p:nvPr>
        </p:nvSpPr>
        <p:spPr>
          <a:xfrm>
            <a:off x="457200" y="2365179"/>
            <a:ext cx="8229600" cy="3959423"/>
          </a:xfrm>
          <a:prstGeom prst="rect">
            <a:avLst/>
          </a:prstGeom>
          <a:noFill/>
          <a:ln>
            <a:noFill/>
          </a:ln>
        </p:spPr>
        <p:txBody>
          <a:bodyPr/>
          <a:lstStyle>
            <a:lvl1pPr>
              <a:spcBef>
                <a:spcPts val="450"/>
              </a:spcBef>
              <a:spcAft>
                <a:spcPts val="900"/>
              </a:spcAft>
              <a:defRPr sz="2100" b="1">
                <a:latin typeface="Calibri" pitchFamily="34" charset="0"/>
              </a:defRPr>
            </a:lvl1pPr>
            <a:lvl2pPr>
              <a:spcBef>
                <a:spcPts val="0"/>
              </a:spcBef>
              <a:spcAft>
                <a:spcPts val="450"/>
              </a:spcAft>
              <a:defRPr sz="1800">
                <a:latin typeface="Calibri" pitchFamily="34" charset="0"/>
              </a:defRPr>
            </a:lvl2pPr>
            <a:lvl3pPr>
              <a:spcBef>
                <a:spcPts val="0"/>
              </a:spcBef>
              <a:spcAft>
                <a:spcPts val="450"/>
              </a:spcAft>
              <a:defRPr sz="1500">
                <a:latin typeface="Calibri" pitchFamily="34" charset="0"/>
              </a:defRPr>
            </a:lvl3pPr>
            <a:lvl4pPr>
              <a:spcBef>
                <a:spcPts val="0"/>
              </a:spcBef>
              <a:spcAft>
                <a:spcPts val="450"/>
              </a:spcAft>
              <a:defRPr sz="1350">
                <a:latin typeface="Calibri" pitchFamily="34" charset="0"/>
              </a:defRPr>
            </a:lvl4pPr>
            <a:lvl5pPr>
              <a:spcBef>
                <a:spcPts val="0"/>
              </a:spcBef>
              <a:spcAft>
                <a:spcPts val="450"/>
              </a:spcAft>
              <a:defRPr sz="135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1" y="1600200"/>
            <a:ext cx="8229595" cy="381000"/>
          </a:xfrm>
          <a:prstGeom prst="rect">
            <a:avLst/>
          </a:prstGeom>
        </p:spPr>
        <p:txBody>
          <a:bodyPr/>
          <a:lstStyle>
            <a:lvl1pPr algn="ctr">
              <a:buNone/>
              <a:defRPr sz="21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1500" b="1">
                <a:solidFill>
                  <a:srgbClr val="9F0F10"/>
                </a:solidFill>
                <a:latin typeface="+mj-lt"/>
              </a:defRPr>
            </a:lvl2pPr>
            <a:lvl3pPr algn="ctr">
              <a:buNone/>
              <a:defRPr sz="1500" b="1">
                <a:solidFill>
                  <a:srgbClr val="9F0F10"/>
                </a:solidFill>
                <a:latin typeface="+mj-lt"/>
              </a:defRPr>
            </a:lvl3pPr>
            <a:lvl4pPr algn="ctr">
              <a:buNone/>
              <a:defRPr sz="1500" b="1">
                <a:solidFill>
                  <a:srgbClr val="9F0F10"/>
                </a:solidFill>
                <a:latin typeface="+mj-lt"/>
              </a:defRPr>
            </a:lvl4pPr>
            <a:lvl5pPr algn="ctr">
              <a:buNone/>
              <a:defRPr sz="15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304639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834997E-D8D2-4093-A57C-312BBFF01624}" type="slidenum">
              <a:rPr lang="en-US" altLang="en-US"/>
              <a:pPr>
                <a:defRPr/>
              </a:pPr>
              <a:t>‹#›</a:t>
            </a:fld>
            <a:endParaRPr lang="en-US" altLang="en-US"/>
          </a:p>
        </p:txBody>
      </p:sp>
    </p:spTree>
    <p:extLst>
      <p:ext uri="{BB962C8B-B14F-4D97-AF65-F5344CB8AC3E}">
        <p14:creationId xmlns:p14="http://schemas.microsoft.com/office/powerpoint/2010/main" val="13589666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B7EB95-123B-45A0-AEF0-9F950B654F35}" type="slidenum">
              <a:rPr lang="en-US" altLang="en-US"/>
              <a:pPr>
                <a:defRPr/>
              </a:pPr>
              <a:t>‹#›</a:t>
            </a:fld>
            <a:endParaRPr lang="en-US" altLang="en-US"/>
          </a:p>
        </p:txBody>
      </p:sp>
    </p:spTree>
    <p:extLst>
      <p:ext uri="{BB962C8B-B14F-4D97-AF65-F5344CB8AC3E}">
        <p14:creationId xmlns:p14="http://schemas.microsoft.com/office/powerpoint/2010/main" val="131133542"/>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873C06B-3259-4375-9576-8F1542DE1A2A}" type="slidenum">
              <a:rPr lang="en-US" altLang="en-US"/>
              <a:pPr>
                <a:defRPr/>
              </a:pPr>
              <a:t>‹#›</a:t>
            </a:fld>
            <a:endParaRPr lang="en-US" altLang="en-US"/>
          </a:p>
        </p:txBody>
      </p:sp>
    </p:spTree>
    <p:extLst>
      <p:ext uri="{BB962C8B-B14F-4D97-AF65-F5344CB8AC3E}">
        <p14:creationId xmlns:p14="http://schemas.microsoft.com/office/powerpoint/2010/main" val="239191434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EA83475-18D4-409B-9DAD-BEDD9B3155E3}" type="slidenum">
              <a:rPr lang="en-US" altLang="en-US"/>
              <a:pPr>
                <a:defRPr/>
              </a:pPr>
              <a:t>‹#›</a:t>
            </a:fld>
            <a:endParaRPr lang="en-US" altLang="en-US"/>
          </a:p>
        </p:txBody>
      </p:sp>
    </p:spTree>
    <p:extLst>
      <p:ext uri="{BB962C8B-B14F-4D97-AF65-F5344CB8AC3E}">
        <p14:creationId xmlns:p14="http://schemas.microsoft.com/office/powerpoint/2010/main" val="398851902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328D5A3-5CCA-47A6-9073-BFD29067CCA2}" type="slidenum">
              <a:rPr lang="en-US" altLang="en-US"/>
              <a:pPr>
                <a:defRPr/>
              </a:pPr>
              <a:t>‹#›</a:t>
            </a:fld>
            <a:endParaRPr lang="en-US" altLang="en-US"/>
          </a:p>
        </p:txBody>
      </p:sp>
    </p:spTree>
    <p:extLst>
      <p:ext uri="{BB962C8B-B14F-4D97-AF65-F5344CB8AC3E}">
        <p14:creationId xmlns:p14="http://schemas.microsoft.com/office/powerpoint/2010/main" val="266759043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6CC60A8-0272-436B-B57E-992E8D49B20A}" type="slidenum">
              <a:rPr lang="en-US" altLang="en-US"/>
              <a:pPr>
                <a:defRPr/>
              </a:pPr>
              <a:t>‹#›</a:t>
            </a:fld>
            <a:endParaRPr lang="en-US" altLang="en-US"/>
          </a:p>
        </p:txBody>
      </p:sp>
    </p:spTree>
    <p:extLst>
      <p:ext uri="{BB962C8B-B14F-4D97-AF65-F5344CB8AC3E}">
        <p14:creationId xmlns:p14="http://schemas.microsoft.com/office/powerpoint/2010/main" val="379885647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68C512B-3D0D-445E-A08B-AD29ADFF770B}" type="slidenum">
              <a:rPr lang="en-US" altLang="en-US"/>
              <a:pPr>
                <a:defRPr/>
              </a:pPr>
              <a:t>‹#›</a:t>
            </a:fld>
            <a:endParaRPr lang="en-US" altLang="en-US"/>
          </a:p>
        </p:txBody>
      </p:sp>
    </p:spTree>
    <p:extLst>
      <p:ext uri="{BB962C8B-B14F-4D97-AF65-F5344CB8AC3E}">
        <p14:creationId xmlns:p14="http://schemas.microsoft.com/office/powerpoint/2010/main" val="733581024"/>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CB7E2AC-3021-473E-AE20-C60069D9096C}" type="slidenum">
              <a:rPr lang="en-US" altLang="en-US"/>
              <a:pPr>
                <a:defRPr/>
              </a:pPr>
              <a:t>‹#›</a:t>
            </a:fld>
            <a:endParaRPr lang="en-US" altLang="en-US"/>
          </a:p>
        </p:txBody>
      </p:sp>
    </p:spTree>
    <p:extLst>
      <p:ext uri="{BB962C8B-B14F-4D97-AF65-F5344CB8AC3E}">
        <p14:creationId xmlns:p14="http://schemas.microsoft.com/office/powerpoint/2010/main" val="138470349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6835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mj-lt"/>
                <a:cs typeface="+mn-cs"/>
              </a:defRPr>
            </a:lvl1pPr>
          </a:lstStyle>
          <a:p>
            <a:pPr>
              <a:defRPr/>
            </a:pPr>
            <a:endParaRPr lang="en-US" altLang="en-US"/>
          </a:p>
        </p:txBody>
      </p:sp>
      <p:sp>
        <p:nvSpPr>
          <p:cNvPr id="868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mj-lt"/>
                <a:cs typeface="+mn-cs"/>
              </a:defRPr>
            </a:lvl1pPr>
          </a:lstStyle>
          <a:p>
            <a:pPr>
              <a:defRPr/>
            </a:pPr>
            <a:endParaRPr lang="en-US" altLang="en-US"/>
          </a:p>
        </p:txBody>
      </p:sp>
      <p:sp>
        <p:nvSpPr>
          <p:cNvPr id="86835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E7500DF8-6EB8-4E1E-8C18-41DEF8B06E20}"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86"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 id="2147484387" r:id="rId12"/>
    <p:sldLayoutId id="2147484388" r:id="rId13"/>
  </p:sldLayoutIdLst>
  <p:transition>
    <p:dissolv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Garamond" pitchFamily="18" charset="0"/>
        </a:defRPr>
      </a:lvl2pPr>
      <a:lvl3pPr algn="l" rtl="0" eaLnBrk="0" fontAlgn="base" hangingPunct="0">
        <a:spcBef>
          <a:spcPct val="0"/>
        </a:spcBef>
        <a:spcAft>
          <a:spcPct val="0"/>
        </a:spcAft>
        <a:defRPr sz="3200" b="1">
          <a:solidFill>
            <a:schemeClr val="tx2"/>
          </a:solidFill>
          <a:latin typeface="Garamond" pitchFamily="18" charset="0"/>
        </a:defRPr>
      </a:lvl3pPr>
      <a:lvl4pPr algn="l" rtl="0" eaLnBrk="0" fontAlgn="base" hangingPunct="0">
        <a:spcBef>
          <a:spcPct val="0"/>
        </a:spcBef>
        <a:spcAft>
          <a:spcPct val="0"/>
        </a:spcAft>
        <a:defRPr sz="3200" b="1">
          <a:solidFill>
            <a:schemeClr val="tx2"/>
          </a:solidFill>
          <a:latin typeface="Garamond" pitchFamily="18" charset="0"/>
        </a:defRPr>
      </a:lvl4pPr>
      <a:lvl5pPr algn="l" rtl="0" eaLnBrk="0" fontAlgn="base" hangingPunct="0">
        <a:spcBef>
          <a:spcPct val="0"/>
        </a:spcBef>
        <a:spcAft>
          <a:spcPct val="0"/>
        </a:spcAft>
        <a:defRPr sz="3200" b="1">
          <a:solidFill>
            <a:schemeClr val="tx2"/>
          </a:solidFill>
          <a:latin typeface="Garamond" pitchFamily="18" charset="0"/>
        </a:defRPr>
      </a:lvl5pPr>
      <a:lvl6pPr marL="457200" algn="l" rtl="0" fontAlgn="base">
        <a:spcBef>
          <a:spcPct val="0"/>
        </a:spcBef>
        <a:spcAft>
          <a:spcPct val="0"/>
        </a:spcAft>
        <a:defRPr sz="3200" b="1">
          <a:solidFill>
            <a:schemeClr val="tx2"/>
          </a:solidFill>
          <a:latin typeface="Garamond" pitchFamily="18" charset="0"/>
        </a:defRPr>
      </a:lvl6pPr>
      <a:lvl7pPr marL="914400" algn="l" rtl="0" fontAlgn="base">
        <a:spcBef>
          <a:spcPct val="0"/>
        </a:spcBef>
        <a:spcAft>
          <a:spcPct val="0"/>
        </a:spcAft>
        <a:defRPr sz="3200" b="1">
          <a:solidFill>
            <a:schemeClr val="tx2"/>
          </a:solidFill>
          <a:latin typeface="Garamond" pitchFamily="18" charset="0"/>
        </a:defRPr>
      </a:lvl7pPr>
      <a:lvl8pPr marL="1371600" algn="l" rtl="0" fontAlgn="base">
        <a:spcBef>
          <a:spcPct val="0"/>
        </a:spcBef>
        <a:spcAft>
          <a:spcPct val="0"/>
        </a:spcAft>
        <a:defRPr sz="3200" b="1">
          <a:solidFill>
            <a:schemeClr val="tx2"/>
          </a:solidFill>
          <a:latin typeface="Garamond" pitchFamily="18" charset="0"/>
        </a:defRPr>
      </a:lvl8pPr>
      <a:lvl9pPr marL="1828800" algn="l" rtl="0" fontAlgn="base">
        <a:spcBef>
          <a:spcPct val="0"/>
        </a:spcBef>
        <a:spcAft>
          <a:spcPct val="0"/>
        </a:spcAft>
        <a:defRPr sz="3200" b="1">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4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hyperlink" Target="http://blogs.gartner.com/doug-laney/deja-vvvue-others-claiming-gartners-volume-velocity-variety-construct-for-big-data/"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my.gartner.com/portal/server.pt?open=512&amp;objID=202&amp;mode=2&amp;PageID=5553&amp;resId=1972029&amp;ref=Webinar-Calendar"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y.gartner.com/portal/server.pt?open=512&amp;objID=202&amp;mode=2&amp;PageID=5553&amp;resId=1972029&amp;ref=Webinar-Calendar"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my.gartner.com/portal/server.pt?open=512&amp;objID=202&amp;mode=2&amp;PageID=5553&amp;resId=1972029&amp;ref=Webinar-Calendar"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Natural_language_processin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en.wikipedia.org/wiki/Computational_linguistics" TargetMode="External"/><Relationship Id="rId4" Type="http://schemas.openxmlformats.org/officeDocument/2006/relationships/hyperlink" Target="http://en.wikipedia.org/wiki/Text_analytic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9s-vSeWej1U" TargetMode="External"/><Relationship Id="rId2" Type="http://schemas.openxmlformats.org/officeDocument/2006/relationships/hyperlink" Target="http://www.youtube.com/watch?v=7D1CQ_LOiz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tableausoftware.com/learn/tutorials/on-demand/amazing-things-8" TargetMode="Externa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ytimes.com/interactive/2009/03/10/us/20090310-immigration-explorer.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hyperlink" Target="http://www.smartmoney.com/map-of-the-marke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3" Type="http://schemas.openxmlformats.org/officeDocument/2006/relationships/hyperlink" Target="http://www.gapminder.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hyperlink" Target="http://www.computerworld.com/s/article/9181220/8_must_see_TED_talks_for_IT_pros?pageNumber=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8.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39D7F5-B655-4B28-9539-12F11467688E}" type="slidenum">
              <a:rPr lang="en-US" altLang="en-US" sz="1200" smtClean="0">
                <a:latin typeface="Garamond" panose="02020404030301010803" pitchFamily="18" charset="0"/>
              </a:rPr>
              <a:pPr>
                <a:spcBef>
                  <a:spcPct val="0"/>
                </a:spcBef>
                <a:buClrTx/>
                <a:buSzTx/>
                <a:buFontTx/>
                <a:buNone/>
              </a:pPr>
              <a:t>1</a:t>
            </a:fld>
            <a:endParaRPr lang="en-US" altLang="en-US" sz="1200" smtClean="0">
              <a:latin typeface="Garamond" panose="02020404030301010803" pitchFamily="18" charset="0"/>
            </a:endParaRPr>
          </a:p>
        </p:txBody>
      </p:sp>
      <p:sp>
        <p:nvSpPr>
          <p:cNvPr id="7171" name="Rectangle 2"/>
          <p:cNvSpPr>
            <a:spLocks noGrp="1" noChangeArrowheads="1"/>
          </p:cNvSpPr>
          <p:nvPr>
            <p:ph type="ctrTitle"/>
          </p:nvPr>
        </p:nvSpPr>
        <p:spPr>
          <a:xfrm>
            <a:off x="628650" y="1524000"/>
            <a:ext cx="8153400" cy="666750"/>
          </a:xfrm>
        </p:spPr>
        <p:txBody>
          <a:bodyPr/>
          <a:lstStyle/>
          <a:p>
            <a:pPr eaLnBrk="1" hangingPunct="1"/>
            <a:r>
              <a:rPr lang="en-US" altLang="en-US" sz="3200" dirty="0" smtClean="0"/>
              <a:t>Big Data and Data Analytics</a:t>
            </a:r>
          </a:p>
        </p:txBody>
      </p:sp>
      <p:sp>
        <p:nvSpPr>
          <p:cNvPr id="7172" name="Subtitle 1"/>
          <p:cNvSpPr>
            <a:spLocks noGrp="1"/>
          </p:cNvSpPr>
          <p:nvPr>
            <p:ph type="subTitle" idx="1"/>
          </p:nvPr>
        </p:nvSpPr>
        <p:spPr/>
        <p:txBody>
          <a:bodyPr/>
          <a:lstStyle/>
          <a:p>
            <a:endParaRPr lang="en-US" altLang="en-US" smtClean="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685800" y="3406039"/>
            <a:ext cx="8294914" cy="3014128"/>
          </a:xfrm>
          <a:prstGeom prst="rect">
            <a:avLst/>
          </a:prstGeom>
          <a:noFill/>
          <a:ln w="9525">
            <a:noFill/>
            <a:miter lim="800000"/>
            <a:headEnd/>
            <a:tailEnd/>
          </a:ln>
        </p:spPr>
        <p:txBody>
          <a:bodyPr wrap="square" lIns="69056" tIns="34529" rIns="69056" bIns="34529">
            <a:spAutoFit/>
          </a:bodyPr>
          <a:lstStyle/>
          <a:p>
            <a:pPr defTabSz="220266">
              <a:spcBef>
                <a:spcPts val="450"/>
              </a:spcBef>
              <a:spcAft>
                <a:spcPts val="900"/>
              </a:spcAft>
              <a:buFontTx/>
              <a:buChar char="•"/>
              <a:defRPr/>
            </a:pPr>
            <a:r>
              <a:rPr lang="en-GB" sz="2400" dirty="0">
                <a:latin typeface="Corbel" pitchFamily="34" charset="0"/>
                <a:cs typeface="Arial" charset="0"/>
              </a:rPr>
              <a:t>Systems for measuring nominal data must ensure that each category is </a:t>
            </a:r>
            <a:r>
              <a:rPr lang="en-GB" sz="2400" b="1" dirty="0">
                <a:latin typeface="Corbel" pitchFamily="34" charset="0"/>
                <a:cs typeface="Arial" charset="0"/>
              </a:rPr>
              <a:t>mutually exclusive </a:t>
            </a:r>
            <a:r>
              <a:rPr lang="en-GB" sz="2400" dirty="0">
                <a:latin typeface="Corbel" pitchFamily="34" charset="0"/>
                <a:cs typeface="Arial" charset="0"/>
              </a:rPr>
              <a:t>and the system of measurement needs to be </a:t>
            </a:r>
            <a:r>
              <a:rPr lang="en-GB" sz="2400" b="1" dirty="0">
                <a:latin typeface="Corbel" pitchFamily="34" charset="0"/>
                <a:cs typeface="Arial" charset="0"/>
              </a:rPr>
              <a:t>exhaustive</a:t>
            </a:r>
            <a:r>
              <a:rPr lang="en-GB" sz="2400" dirty="0" smtClean="0">
                <a:latin typeface="Corbel" pitchFamily="34" charset="0"/>
                <a:cs typeface="Arial" charset="0"/>
              </a:rPr>
              <a:t>.</a:t>
            </a:r>
          </a:p>
          <a:p>
            <a:pPr defTabSz="220266">
              <a:spcBef>
                <a:spcPts val="450"/>
              </a:spcBef>
              <a:spcAft>
                <a:spcPts val="900"/>
              </a:spcAft>
              <a:buFontTx/>
              <a:buChar char="•"/>
              <a:defRPr/>
            </a:pPr>
            <a:r>
              <a:rPr lang="en-GB" altLang="en-US" sz="2400" dirty="0">
                <a:solidFill>
                  <a:srgbClr val="717171"/>
                </a:solidFill>
              </a:rPr>
              <a:t>Exhaustive: the system of categories system should have enough categories for all the observations</a:t>
            </a:r>
            <a:endParaRPr lang="en-GB" sz="2400" dirty="0">
              <a:latin typeface="Corbel" pitchFamily="34" charset="0"/>
              <a:cs typeface="Arial" charset="0"/>
            </a:endParaRPr>
          </a:p>
          <a:p>
            <a:pPr defTabSz="220266">
              <a:spcBef>
                <a:spcPts val="450"/>
              </a:spcBef>
              <a:spcAft>
                <a:spcPts val="900"/>
              </a:spcAft>
              <a:buFontTx/>
              <a:buChar char="•"/>
              <a:defRPr/>
            </a:pPr>
            <a:r>
              <a:rPr lang="en-GB" sz="2400" dirty="0">
                <a:cs typeface="Arial" charset="0"/>
              </a:rPr>
              <a:t>  Variables that have only two responses i.e. Yes or No, are known as </a:t>
            </a:r>
            <a:r>
              <a:rPr lang="en-GB" sz="2400" i="1" dirty="0">
                <a:solidFill>
                  <a:schemeClr val="bg2">
                    <a:lumMod val="50000"/>
                  </a:schemeClr>
                </a:solidFill>
                <a:cs typeface="Arial" charset="0"/>
              </a:rPr>
              <a:t>dichotomies</a:t>
            </a:r>
            <a:r>
              <a:rPr lang="en-GB" sz="2400" dirty="0">
                <a:cs typeface="Arial" charset="0"/>
              </a:rPr>
              <a:t>.</a:t>
            </a:r>
          </a:p>
        </p:txBody>
      </p:sp>
      <p:sp>
        <p:nvSpPr>
          <p:cNvPr id="6147" name="Rectangle 6"/>
          <p:cNvSpPr>
            <a:spLocks noChangeArrowheads="1"/>
          </p:cNvSpPr>
          <p:nvPr/>
        </p:nvSpPr>
        <p:spPr bwMode="auto">
          <a:xfrm>
            <a:off x="1065269" y="118043"/>
            <a:ext cx="4508897" cy="790575"/>
          </a:xfrm>
          <a:prstGeom prst="rect">
            <a:avLst/>
          </a:prstGeom>
          <a:noFill/>
          <a:ln w="9525">
            <a:noFill/>
            <a:miter lim="800000"/>
            <a:headEnd/>
            <a:tailEnd/>
          </a:ln>
        </p:spPr>
        <p:txBody>
          <a:bodyPr lIns="69056" tIns="34529" rIns="69056" bIns="34529" anchor="ctr"/>
          <a:lstStyle/>
          <a:p>
            <a:pPr defTabSz="571500">
              <a:defRPr/>
            </a:pPr>
            <a:r>
              <a:rPr lang="en-GB" sz="3300" b="1" dirty="0">
                <a:solidFill>
                  <a:schemeClr val="bg2">
                    <a:lumMod val="50000"/>
                  </a:schemeClr>
                </a:solidFill>
                <a:latin typeface="Garamond" panose="02020404030301010803" pitchFamily="18" charset="0"/>
                <a:cs typeface="Arial" charset="0"/>
              </a:rPr>
              <a:t>Nominal data</a:t>
            </a:r>
          </a:p>
        </p:txBody>
      </p:sp>
      <p:sp>
        <p:nvSpPr>
          <p:cNvPr id="5" name="Rectangle 5"/>
          <p:cNvSpPr>
            <a:spLocks noChangeArrowheads="1"/>
          </p:cNvSpPr>
          <p:nvPr/>
        </p:nvSpPr>
        <p:spPr bwMode="auto">
          <a:xfrm>
            <a:off x="1065269" y="1143511"/>
            <a:ext cx="6482954" cy="2767907"/>
          </a:xfrm>
          <a:prstGeom prst="rect">
            <a:avLst/>
          </a:prstGeom>
          <a:noFill/>
          <a:ln w="9525">
            <a:noFill/>
            <a:miter lim="800000"/>
            <a:headEnd/>
            <a:tailEnd/>
          </a:ln>
        </p:spPr>
        <p:txBody>
          <a:bodyPr lIns="69056" tIns="34529" rIns="69056" bIns="34529">
            <a:spAutoFit/>
          </a:bodyPr>
          <a:lstStyle/>
          <a:p>
            <a:pPr defTabSz="220266">
              <a:spcBef>
                <a:spcPts val="450"/>
              </a:spcBef>
              <a:spcAft>
                <a:spcPts val="900"/>
              </a:spcAft>
              <a:defRPr/>
            </a:pPr>
            <a:r>
              <a:rPr lang="en-GB" sz="1950" dirty="0">
                <a:latin typeface="Corbel" pitchFamily="34" charset="0"/>
                <a:cs typeface="Arial" charset="0"/>
              </a:rPr>
              <a:t>Examples: </a:t>
            </a:r>
          </a:p>
          <a:p>
            <a:pPr defTabSz="220266">
              <a:spcBef>
                <a:spcPts val="450"/>
              </a:spcBef>
              <a:spcAft>
                <a:spcPts val="900"/>
              </a:spcAft>
              <a:defRPr/>
            </a:pPr>
            <a:endParaRPr lang="en-GB" sz="1950" dirty="0">
              <a:latin typeface="Corbel" pitchFamily="34" charset="0"/>
              <a:cs typeface="Arial" charset="0"/>
            </a:endParaRPr>
          </a:p>
          <a:p>
            <a:pPr defTabSz="220266">
              <a:spcBef>
                <a:spcPts val="450"/>
              </a:spcBef>
              <a:spcAft>
                <a:spcPts val="900"/>
              </a:spcAft>
              <a:buFontTx/>
              <a:buChar char="•"/>
              <a:defRPr/>
            </a:pPr>
            <a:endParaRPr lang="en-GB" sz="1950" dirty="0">
              <a:latin typeface="Corbel" pitchFamily="34" charset="0"/>
              <a:cs typeface="Arial" charset="0"/>
            </a:endParaRPr>
          </a:p>
          <a:p>
            <a:pPr defTabSz="220266">
              <a:spcBef>
                <a:spcPts val="450"/>
              </a:spcBef>
              <a:spcAft>
                <a:spcPts val="900"/>
              </a:spcAft>
              <a:defRPr/>
            </a:pPr>
            <a:endParaRPr lang="en-GB" sz="1950" dirty="0">
              <a:cs typeface="Arial" charset="0"/>
            </a:endParaRPr>
          </a:p>
          <a:p>
            <a:pPr defTabSz="220266">
              <a:spcBef>
                <a:spcPts val="450"/>
              </a:spcBef>
              <a:spcAft>
                <a:spcPts val="900"/>
              </a:spcAft>
              <a:defRPr/>
            </a:pPr>
            <a:endParaRPr lang="en-GB" sz="1950" dirty="0">
              <a:cs typeface="Arial" charset="0"/>
            </a:endParaRPr>
          </a:p>
          <a:p>
            <a:pPr defTabSz="220266">
              <a:spcBef>
                <a:spcPts val="450"/>
              </a:spcBef>
              <a:spcAft>
                <a:spcPts val="900"/>
              </a:spcAft>
              <a:defRPr/>
            </a:pPr>
            <a:endParaRPr lang="en-GB" sz="1950" dirty="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8531950"/>
              </p:ext>
            </p:extLst>
          </p:nvPr>
        </p:nvGraphicFramePr>
        <p:xfrm>
          <a:off x="1215799" y="1822508"/>
          <a:ext cx="1727597" cy="1341168"/>
        </p:xfrm>
        <a:graphic>
          <a:graphicData uri="http://schemas.openxmlformats.org/drawingml/2006/table">
            <a:tbl>
              <a:tblPr firstRow="1" bandRow="1">
                <a:tableStyleId>{2D5ABB26-0587-4C30-8999-92F81FD0307C}</a:tableStyleId>
              </a:tblPr>
              <a:tblGrid>
                <a:gridCol w="1349685"/>
                <a:gridCol w="377912"/>
              </a:tblGrid>
              <a:tr h="480072">
                <a:tc gridSpan="2">
                  <a:txBody>
                    <a:bodyPr/>
                    <a:lstStyle/>
                    <a:p>
                      <a:r>
                        <a:rPr lang="en-GB" sz="1400" b="1" dirty="0" smtClean="0"/>
                        <a:t>What is your gender? </a:t>
                      </a:r>
                      <a:r>
                        <a:rPr lang="en-GB" sz="1200" i="1" dirty="0" smtClean="0"/>
                        <a:t>(please tick)</a:t>
                      </a:r>
                      <a:endParaRPr lang="en-GB" sz="1200" i="1" dirty="0"/>
                    </a:p>
                  </a:txBody>
                  <a:tcPr marL="68557" marR="68557" marT="34296" marB="342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78181">
                <a:tc>
                  <a:txBody>
                    <a:bodyPr/>
                    <a:lstStyle/>
                    <a:p>
                      <a:endParaRPr lang="en-GB" sz="1400" dirty="0"/>
                    </a:p>
                  </a:txBody>
                  <a:tcPr marL="68557" marR="68557" marT="34296" marB="342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57" marR="68557" marT="34296" marB="342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8181">
                <a:tc>
                  <a:txBody>
                    <a:bodyPr/>
                    <a:lstStyle/>
                    <a:p>
                      <a:r>
                        <a:rPr lang="en-GB" sz="1400" dirty="0" smtClean="0"/>
                        <a:t>Male</a:t>
                      </a:r>
                      <a:endParaRPr lang="en-GB" sz="1400" dirty="0"/>
                    </a:p>
                  </a:txBody>
                  <a:tcPr marL="68557" marR="68557" marT="34296" marB="3429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57" marR="68557"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8181">
                <a:tc>
                  <a:txBody>
                    <a:bodyPr/>
                    <a:lstStyle/>
                    <a:p>
                      <a:r>
                        <a:rPr lang="en-GB" sz="1400" dirty="0" smtClean="0"/>
                        <a:t>Female</a:t>
                      </a:r>
                      <a:endParaRPr lang="en-GB" sz="1400" dirty="0"/>
                    </a:p>
                  </a:txBody>
                  <a:tcPr marL="68557" marR="68557" marT="34296" marB="3429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57" marR="68557"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98843895"/>
              </p:ext>
            </p:extLst>
          </p:nvPr>
        </p:nvGraphicFramePr>
        <p:xfrm>
          <a:off x="3953724" y="1822452"/>
          <a:ext cx="1620442" cy="1341224"/>
        </p:xfrm>
        <a:graphic>
          <a:graphicData uri="http://schemas.openxmlformats.org/drawingml/2006/table">
            <a:tbl>
              <a:tblPr firstRow="1" bandRow="1">
                <a:tableStyleId>{5940675A-B579-460E-94D1-54222C63F5DA}</a:tableStyleId>
              </a:tblPr>
              <a:tblGrid>
                <a:gridCol w="1296353"/>
                <a:gridCol w="324089"/>
              </a:tblGrid>
              <a:tr h="480242">
                <a:tc gridSpan="2">
                  <a:txBody>
                    <a:bodyPr/>
                    <a:lstStyle/>
                    <a:p>
                      <a:r>
                        <a:rPr lang="en-GB" sz="1400" b="1" dirty="0" smtClean="0"/>
                        <a:t>Did you</a:t>
                      </a:r>
                      <a:r>
                        <a:rPr lang="en-GB" sz="1400" b="1" baseline="0" dirty="0" smtClean="0"/>
                        <a:t> enjoy the film? </a:t>
                      </a:r>
                      <a:r>
                        <a:rPr lang="en-GB" sz="1200" i="1" dirty="0" smtClean="0"/>
                        <a:t>(please tick)</a:t>
                      </a:r>
                      <a:endParaRPr lang="en-GB" sz="1200" dirty="0"/>
                    </a:p>
                  </a:txBody>
                  <a:tcPr marL="68591" marR="68591" marT="34303" marB="343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a:p>
                  </a:txBody>
                  <a:tcPr/>
                </a:tc>
              </a:tr>
              <a:tr h="278069">
                <a:tc>
                  <a:txBody>
                    <a:bodyPr/>
                    <a:lstStyle/>
                    <a:p>
                      <a:endParaRPr lang="en-GB" sz="1400" dirty="0"/>
                    </a:p>
                  </a:txBody>
                  <a:tcPr marL="68591" marR="68591" marT="34303" marB="343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91" marR="68591" marT="34303" marB="343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8069">
                <a:tc>
                  <a:txBody>
                    <a:bodyPr/>
                    <a:lstStyle/>
                    <a:p>
                      <a:r>
                        <a:rPr lang="en-GB" sz="1400" dirty="0" smtClean="0"/>
                        <a:t>Yes</a:t>
                      </a:r>
                      <a:endParaRPr lang="en-GB" sz="1400" dirty="0"/>
                    </a:p>
                  </a:txBody>
                  <a:tcPr marL="68591" marR="68591" marT="34303" marB="3430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91" marR="68591" marT="34303" marB="343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8069">
                <a:tc>
                  <a:txBody>
                    <a:bodyPr/>
                    <a:lstStyle/>
                    <a:p>
                      <a:r>
                        <a:rPr lang="en-GB" sz="1400" dirty="0" smtClean="0"/>
                        <a:t>No</a:t>
                      </a:r>
                      <a:endParaRPr lang="en-GB" sz="1400" dirty="0"/>
                    </a:p>
                  </a:txBody>
                  <a:tcPr marL="68591" marR="68591" marT="34303" marB="3430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91" marR="68591" marT="34303" marB="343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954784051"/>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417195" y="3231696"/>
            <a:ext cx="8726805" cy="4504280"/>
          </a:xfrm>
          <a:prstGeom prst="rect">
            <a:avLst/>
          </a:prstGeom>
          <a:noFill/>
          <a:ln w="9525">
            <a:noFill/>
            <a:miter lim="800000"/>
            <a:headEnd/>
            <a:tailEnd/>
          </a:ln>
        </p:spPr>
        <p:txBody>
          <a:bodyPr wrap="square" lIns="69056" tIns="34529" rIns="69056" bIns="34529">
            <a:spAutoFit/>
          </a:bodyPr>
          <a:lstStyle/>
          <a:p>
            <a:pPr defTabSz="220266">
              <a:spcBef>
                <a:spcPts val="450"/>
              </a:spcBef>
              <a:spcAft>
                <a:spcPts val="900"/>
              </a:spcAft>
              <a:buFontTx/>
              <a:buChar char="•"/>
              <a:defRPr/>
            </a:pPr>
            <a:r>
              <a:rPr lang="en-GB" sz="1950" dirty="0">
                <a:latin typeface="Corbel" pitchFamily="34" charset="0"/>
                <a:cs typeface="Arial" charset="0"/>
              </a:rPr>
              <a:t> Ordinal data is data that </a:t>
            </a:r>
            <a:r>
              <a:rPr lang="en-GB" sz="1950" b="1" dirty="0">
                <a:latin typeface="Corbel" pitchFamily="34" charset="0"/>
                <a:cs typeface="Arial" charset="0"/>
              </a:rPr>
              <a:t>comprises of categories that </a:t>
            </a:r>
            <a:r>
              <a:rPr lang="en-GB" sz="1950" b="1" i="1" u="sng" dirty="0">
                <a:latin typeface="Corbel" pitchFamily="34" charset="0"/>
                <a:cs typeface="Arial" charset="0"/>
              </a:rPr>
              <a:t>can</a:t>
            </a:r>
            <a:r>
              <a:rPr lang="en-GB" sz="1950" b="1" dirty="0">
                <a:latin typeface="Corbel" pitchFamily="34" charset="0"/>
                <a:cs typeface="Arial" charset="0"/>
              </a:rPr>
              <a:t> be rank ordered. </a:t>
            </a:r>
          </a:p>
          <a:p>
            <a:pPr defTabSz="220266">
              <a:spcBef>
                <a:spcPts val="450"/>
              </a:spcBef>
              <a:spcAft>
                <a:spcPts val="900"/>
              </a:spcAft>
              <a:buFontTx/>
              <a:buChar char="•"/>
              <a:defRPr/>
            </a:pPr>
            <a:r>
              <a:rPr lang="en-GB" sz="1950" dirty="0">
                <a:latin typeface="Corbel" pitchFamily="34" charset="0"/>
                <a:cs typeface="Arial" charset="0"/>
              </a:rPr>
              <a:t> Similarly with nominal data the distance between each category cannot be calculated but the </a:t>
            </a:r>
            <a:r>
              <a:rPr lang="en-GB" sz="1950" b="1" dirty="0">
                <a:latin typeface="Corbel" pitchFamily="34" charset="0"/>
                <a:cs typeface="Arial" charset="0"/>
              </a:rPr>
              <a:t>categories can be ranked above or below each other.</a:t>
            </a:r>
          </a:p>
          <a:p>
            <a:pPr marL="274320" indent="-192024">
              <a:buFont typeface="Wingdings 3"/>
              <a:buChar char=""/>
              <a:defRPr/>
            </a:pPr>
            <a:r>
              <a:rPr lang="en-US" sz="2100" dirty="0"/>
              <a:t>No fixed units of measurement</a:t>
            </a:r>
          </a:p>
          <a:p>
            <a:pPr marL="274320" indent="-192024">
              <a:buFont typeface="Wingdings 3"/>
              <a:buChar char=""/>
              <a:defRPr/>
            </a:pPr>
            <a:r>
              <a:rPr lang="en-US" sz="2100" dirty="0"/>
              <a:t>Examples:</a:t>
            </a:r>
          </a:p>
          <a:p>
            <a:pPr marL="82296">
              <a:defRPr/>
            </a:pPr>
            <a:r>
              <a:rPr lang="en-US" sz="2100" dirty="0"/>
              <a:t>   - college football rankings</a:t>
            </a:r>
          </a:p>
          <a:p>
            <a:pPr marL="82296">
              <a:defRPr/>
            </a:pPr>
            <a:r>
              <a:rPr lang="en-US" sz="2100" dirty="0"/>
              <a:t>   - survey responses </a:t>
            </a:r>
          </a:p>
          <a:p>
            <a:pPr marL="82296">
              <a:defRPr/>
            </a:pPr>
            <a:r>
              <a:rPr lang="en-US" sz="2100" dirty="0"/>
              <a:t>     (poor, average, good, very good, excellent)</a:t>
            </a:r>
            <a:endParaRPr lang="en-GB" sz="1950" b="1" dirty="0">
              <a:latin typeface="Corbel" pitchFamily="34" charset="0"/>
              <a:cs typeface="Arial" charset="0"/>
            </a:endParaRPr>
          </a:p>
          <a:p>
            <a:pPr defTabSz="220266">
              <a:spcBef>
                <a:spcPts val="450"/>
              </a:spcBef>
              <a:spcAft>
                <a:spcPts val="900"/>
              </a:spcAft>
              <a:buFontTx/>
              <a:buChar char="•"/>
              <a:defRPr/>
            </a:pPr>
            <a:r>
              <a:rPr lang="en-GB" sz="1950" dirty="0">
                <a:latin typeface="Corbel" pitchFamily="34" charset="0"/>
                <a:cs typeface="Arial" charset="0"/>
              </a:rPr>
              <a:t> What does this mean? Can </a:t>
            </a:r>
            <a:r>
              <a:rPr lang="en-GB" sz="1950" b="1" dirty="0">
                <a:latin typeface="Corbel" pitchFamily="34" charset="0"/>
                <a:cs typeface="Arial" charset="0"/>
              </a:rPr>
              <a:t>make statistical judgements </a:t>
            </a:r>
            <a:r>
              <a:rPr lang="en-GB" sz="1950" dirty="0">
                <a:latin typeface="Corbel" pitchFamily="34" charset="0"/>
                <a:cs typeface="Arial" charset="0"/>
              </a:rPr>
              <a:t>and perform limited maths.</a:t>
            </a:r>
          </a:p>
          <a:p>
            <a:pPr defTabSz="220266">
              <a:spcBef>
                <a:spcPts val="450"/>
              </a:spcBef>
              <a:spcAft>
                <a:spcPts val="900"/>
              </a:spcAft>
              <a:buFontTx/>
              <a:buChar char="•"/>
              <a:defRPr/>
            </a:pPr>
            <a:endParaRPr lang="en-GB" sz="1950" dirty="0">
              <a:latin typeface="Corbel" pitchFamily="34" charset="0"/>
              <a:cs typeface="Arial" charset="0"/>
            </a:endParaRPr>
          </a:p>
          <a:p>
            <a:pPr defTabSz="220266">
              <a:spcBef>
                <a:spcPts val="450"/>
              </a:spcBef>
              <a:spcAft>
                <a:spcPts val="900"/>
              </a:spcAft>
              <a:defRPr/>
            </a:pPr>
            <a:endParaRPr lang="en-GB" sz="1950" dirty="0">
              <a:cs typeface="Arial" charset="0"/>
            </a:endParaRPr>
          </a:p>
        </p:txBody>
      </p:sp>
      <p:sp>
        <p:nvSpPr>
          <p:cNvPr id="6147" name="Rectangle 6"/>
          <p:cNvSpPr>
            <a:spLocks noChangeArrowheads="1"/>
          </p:cNvSpPr>
          <p:nvPr/>
        </p:nvSpPr>
        <p:spPr bwMode="auto">
          <a:xfrm>
            <a:off x="1059316" y="57149"/>
            <a:ext cx="4508897" cy="790575"/>
          </a:xfrm>
          <a:prstGeom prst="rect">
            <a:avLst/>
          </a:prstGeom>
          <a:noFill/>
          <a:ln w="9525">
            <a:noFill/>
            <a:miter lim="800000"/>
            <a:headEnd/>
            <a:tailEnd/>
          </a:ln>
        </p:spPr>
        <p:txBody>
          <a:bodyPr lIns="69056" tIns="34529" rIns="69056" bIns="34529" anchor="ctr"/>
          <a:lstStyle/>
          <a:p>
            <a:pPr defTabSz="571500">
              <a:defRPr/>
            </a:pPr>
            <a:r>
              <a:rPr lang="en-GB" sz="3300" b="1" dirty="0">
                <a:solidFill>
                  <a:schemeClr val="bg2">
                    <a:lumMod val="50000"/>
                  </a:schemeClr>
                </a:solidFill>
                <a:latin typeface="Garamond" panose="02020404030301010803" pitchFamily="18" charset="0"/>
                <a:cs typeface="Arial" charset="0"/>
              </a:rPr>
              <a:t>Ordinal data</a:t>
            </a:r>
          </a:p>
        </p:txBody>
      </p:sp>
      <p:graphicFrame>
        <p:nvGraphicFramePr>
          <p:cNvPr id="4" name="Table 3"/>
          <p:cNvGraphicFramePr>
            <a:graphicFrameLocks noGrp="1"/>
          </p:cNvGraphicFramePr>
          <p:nvPr>
            <p:extLst>
              <p:ext uri="{D42A27DB-BD31-4B8C-83A1-F6EECF244321}">
                <p14:modId xmlns:p14="http://schemas.microsoft.com/office/powerpoint/2010/main" val="3396366013"/>
              </p:ext>
            </p:extLst>
          </p:nvPr>
        </p:nvGraphicFramePr>
        <p:xfrm>
          <a:off x="3313764" y="896575"/>
          <a:ext cx="2970610" cy="2286269"/>
        </p:xfrm>
        <a:graphic>
          <a:graphicData uri="http://schemas.openxmlformats.org/drawingml/2006/table">
            <a:tbl>
              <a:tblPr firstRow="1" bandRow="1">
                <a:tableStyleId>{2D5ABB26-0587-4C30-8999-92F81FD0307C}</a:tableStyleId>
              </a:tblPr>
              <a:tblGrid>
                <a:gridCol w="2538521"/>
                <a:gridCol w="432089"/>
              </a:tblGrid>
              <a:tr h="685788">
                <a:tc gridSpan="2">
                  <a:txBody>
                    <a:bodyPr/>
                    <a:lstStyle/>
                    <a:p>
                      <a:r>
                        <a:rPr lang="en-GB" sz="1400" b="1" dirty="0" smtClean="0"/>
                        <a:t>How</a:t>
                      </a:r>
                      <a:r>
                        <a:rPr lang="en-GB" sz="1400" b="1" baseline="0" dirty="0" smtClean="0"/>
                        <a:t> satisfied are you with the level of service you have received</a:t>
                      </a:r>
                      <a:r>
                        <a:rPr lang="en-GB" sz="1400" b="1" dirty="0" smtClean="0"/>
                        <a:t>? </a:t>
                      </a:r>
                      <a:r>
                        <a:rPr lang="en-GB" sz="1200" i="1" dirty="0" smtClean="0"/>
                        <a:t>(please tick)</a:t>
                      </a:r>
                      <a:endParaRPr lang="en-GB" sz="1200" i="1" dirty="0"/>
                    </a:p>
                  </a:txBody>
                  <a:tcPr marL="68587" marR="68587" marT="34284" marB="342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67981">
                <a:tc>
                  <a:txBody>
                    <a:bodyPr/>
                    <a:lstStyle/>
                    <a:p>
                      <a:endParaRPr lang="en-GB" sz="600" dirty="0"/>
                    </a:p>
                  </a:txBody>
                  <a:tcPr marL="68587" marR="68587" marT="34284" marB="342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600" dirty="0"/>
                    </a:p>
                  </a:txBody>
                  <a:tcPr marL="68587" marR="68587" marT="34284" marB="342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8079">
                <a:tc>
                  <a:txBody>
                    <a:bodyPr/>
                    <a:lstStyle/>
                    <a:p>
                      <a:r>
                        <a:rPr lang="en-GB" sz="1400" dirty="0" smtClean="0"/>
                        <a:t>Very</a:t>
                      </a:r>
                      <a:r>
                        <a:rPr lang="en-GB" sz="1400" baseline="0" dirty="0" smtClean="0"/>
                        <a:t> satisfied</a:t>
                      </a:r>
                      <a:endParaRPr lang="en-GB" sz="1400" dirty="0"/>
                    </a:p>
                  </a:txBody>
                  <a:tcPr marL="68587" marR="68587" marT="34284" marB="342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87" marR="68587"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8079">
                <a:tc>
                  <a:txBody>
                    <a:bodyPr/>
                    <a:lstStyle/>
                    <a:p>
                      <a:r>
                        <a:rPr lang="en-GB" sz="1400" dirty="0" smtClean="0"/>
                        <a:t>Somewhat</a:t>
                      </a:r>
                      <a:r>
                        <a:rPr lang="en-GB" sz="1400" baseline="0" dirty="0" smtClean="0"/>
                        <a:t> satisfied</a:t>
                      </a:r>
                      <a:endParaRPr lang="en-GB" sz="1400" dirty="0"/>
                    </a:p>
                  </a:txBody>
                  <a:tcPr marL="68587" marR="68587" marT="34284" marB="342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87" marR="68587"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8079">
                <a:tc>
                  <a:txBody>
                    <a:bodyPr/>
                    <a:lstStyle/>
                    <a:p>
                      <a:r>
                        <a:rPr lang="en-GB" sz="1400" dirty="0" smtClean="0"/>
                        <a:t>Neutral</a:t>
                      </a:r>
                      <a:endParaRPr lang="en-GB" sz="1400" dirty="0"/>
                    </a:p>
                  </a:txBody>
                  <a:tcPr marL="68587" marR="68587" marT="34284" marB="342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87" marR="68587"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8079">
                <a:tc>
                  <a:txBody>
                    <a:bodyPr/>
                    <a:lstStyle/>
                    <a:p>
                      <a:r>
                        <a:rPr lang="en-GB" sz="1400" dirty="0" smtClean="0"/>
                        <a:t>Somewhat</a:t>
                      </a:r>
                      <a:r>
                        <a:rPr lang="en-GB" sz="1400" baseline="0" dirty="0" smtClean="0"/>
                        <a:t> dissatisfied</a:t>
                      </a:r>
                      <a:endParaRPr lang="en-GB" sz="1400" dirty="0"/>
                    </a:p>
                  </a:txBody>
                  <a:tcPr marL="68587" marR="68587" marT="34284" marB="342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87" marR="68587"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8079">
                <a:tc>
                  <a:txBody>
                    <a:bodyPr/>
                    <a:lstStyle/>
                    <a:p>
                      <a:r>
                        <a:rPr lang="en-GB" sz="1400" dirty="0" smtClean="0"/>
                        <a:t>Very</a:t>
                      </a:r>
                      <a:r>
                        <a:rPr lang="en-GB" sz="1400" baseline="0" dirty="0" smtClean="0"/>
                        <a:t> dissatisfied</a:t>
                      </a:r>
                      <a:endParaRPr lang="en-GB" sz="1400" dirty="0"/>
                    </a:p>
                  </a:txBody>
                  <a:tcPr marL="68587" marR="68587" marT="34284" marB="3428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400" dirty="0"/>
                    </a:p>
                  </a:txBody>
                  <a:tcPr marL="68587" marR="68587" marT="34284" marB="342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5" name="Rectangle 5"/>
          <p:cNvSpPr>
            <a:spLocks noChangeArrowheads="1"/>
          </p:cNvSpPr>
          <p:nvPr/>
        </p:nvSpPr>
        <p:spPr bwMode="auto">
          <a:xfrm>
            <a:off x="573541" y="1217219"/>
            <a:ext cx="3231017" cy="1808670"/>
          </a:xfrm>
          <a:prstGeom prst="rect">
            <a:avLst/>
          </a:prstGeom>
          <a:noFill/>
          <a:ln w="9525">
            <a:noFill/>
            <a:miter lim="800000"/>
            <a:headEnd/>
            <a:tailEnd/>
          </a:ln>
        </p:spPr>
        <p:txBody>
          <a:bodyPr wrap="square" lIns="69056" tIns="34529" rIns="69056" bIns="34529">
            <a:spAutoFit/>
          </a:bodyPr>
          <a:lstStyle/>
          <a:p>
            <a:pPr defTabSz="220266">
              <a:spcBef>
                <a:spcPts val="450"/>
              </a:spcBef>
              <a:spcAft>
                <a:spcPts val="900"/>
              </a:spcAft>
              <a:defRPr/>
            </a:pPr>
            <a:r>
              <a:rPr lang="en-GB" sz="1950" dirty="0">
                <a:latin typeface="Corbel" pitchFamily="34" charset="0"/>
                <a:cs typeface="Arial" charset="0"/>
              </a:rPr>
              <a:t>Example: </a:t>
            </a:r>
          </a:p>
          <a:p>
            <a:pPr defTabSz="220266">
              <a:spcBef>
                <a:spcPts val="450"/>
              </a:spcBef>
              <a:spcAft>
                <a:spcPts val="900"/>
              </a:spcAft>
              <a:defRPr/>
            </a:pPr>
            <a:endParaRPr lang="en-GB" sz="1950" dirty="0">
              <a:latin typeface="Corbel" pitchFamily="34" charset="0"/>
              <a:cs typeface="Arial" charset="0"/>
            </a:endParaRPr>
          </a:p>
          <a:p>
            <a:pPr defTabSz="220266">
              <a:spcBef>
                <a:spcPts val="450"/>
              </a:spcBef>
              <a:spcAft>
                <a:spcPts val="900"/>
              </a:spcAft>
              <a:buFontTx/>
              <a:buChar char="•"/>
              <a:defRPr/>
            </a:pPr>
            <a:endParaRPr lang="en-GB" sz="1950" dirty="0">
              <a:latin typeface="Corbel" pitchFamily="34" charset="0"/>
              <a:cs typeface="Arial" charset="0"/>
            </a:endParaRPr>
          </a:p>
          <a:p>
            <a:pPr defTabSz="220266">
              <a:spcBef>
                <a:spcPts val="450"/>
              </a:spcBef>
              <a:spcAft>
                <a:spcPts val="900"/>
              </a:spcAft>
              <a:defRPr/>
            </a:pPr>
            <a:endParaRPr lang="en-GB" sz="1950" dirty="0">
              <a:cs typeface="Arial" charset="0"/>
            </a:endParaRPr>
          </a:p>
        </p:txBody>
      </p:sp>
    </p:spTree>
    <p:extLst>
      <p:ext uri="{BB962C8B-B14F-4D97-AF65-F5344CB8AC3E}">
        <p14:creationId xmlns:p14="http://schemas.microsoft.com/office/powerpoint/2010/main" val="94485526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673101" y="2025254"/>
            <a:ext cx="8229599" cy="5645618"/>
          </a:xfrm>
          <a:prstGeom prst="rect">
            <a:avLst/>
          </a:prstGeom>
          <a:noFill/>
          <a:ln w="9525">
            <a:noFill/>
            <a:miter lim="800000"/>
            <a:headEnd/>
            <a:tailEnd/>
          </a:ln>
        </p:spPr>
        <p:txBody>
          <a:bodyPr wrap="square" lIns="69056" tIns="34529" rIns="69056" bIns="34529">
            <a:spAutoFit/>
          </a:bodyPr>
          <a:lstStyle/>
          <a:p>
            <a:pPr defTabSz="220266">
              <a:spcBef>
                <a:spcPts val="450"/>
              </a:spcBef>
              <a:spcAft>
                <a:spcPts val="900"/>
              </a:spcAft>
              <a:buFontTx/>
              <a:buChar char="•"/>
              <a:defRPr/>
            </a:pPr>
            <a:r>
              <a:rPr lang="en-GB" sz="1950" dirty="0">
                <a:latin typeface="Corbel" pitchFamily="34" charset="0"/>
                <a:cs typeface="Arial" charset="0"/>
              </a:rPr>
              <a:t> Both interval and ratio data are examples of </a:t>
            </a:r>
            <a:r>
              <a:rPr lang="en-GB" sz="1950" b="1" dirty="0">
                <a:latin typeface="Corbel" pitchFamily="34" charset="0"/>
                <a:cs typeface="Arial" charset="0"/>
              </a:rPr>
              <a:t>scale data</a:t>
            </a:r>
            <a:r>
              <a:rPr lang="en-GB" sz="1950" dirty="0">
                <a:latin typeface="Corbel" pitchFamily="34" charset="0"/>
                <a:cs typeface="Arial" charset="0"/>
              </a:rPr>
              <a:t>.</a:t>
            </a:r>
          </a:p>
          <a:p>
            <a:pPr defTabSz="220266">
              <a:spcBef>
                <a:spcPts val="450"/>
              </a:spcBef>
              <a:spcAft>
                <a:spcPts val="900"/>
              </a:spcAft>
              <a:buFontTx/>
              <a:buChar char="•"/>
              <a:defRPr/>
            </a:pPr>
            <a:r>
              <a:rPr lang="en-GB" sz="1950" dirty="0">
                <a:latin typeface="Corbel" pitchFamily="34" charset="0"/>
                <a:cs typeface="Arial" charset="0"/>
              </a:rPr>
              <a:t> Scale data: </a:t>
            </a:r>
          </a:p>
          <a:p>
            <a:pPr lvl="1" defTabSz="220266">
              <a:spcBef>
                <a:spcPts val="450"/>
              </a:spcBef>
              <a:spcAft>
                <a:spcPts val="900"/>
              </a:spcAft>
              <a:buFontTx/>
              <a:buChar char="•"/>
              <a:defRPr/>
            </a:pPr>
            <a:r>
              <a:rPr lang="en-GB" sz="1950" dirty="0">
                <a:latin typeface="Corbel" pitchFamily="34" charset="0"/>
                <a:cs typeface="Arial" charset="0"/>
              </a:rPr>
              <a:t> data is in numeric format ($50, $100, $150) </a:t>
            </a:r>
          </a:p>
          <a:p>
            <a:pPr lvl="1" defTabSz="220266">
              <a:spcBef>
                <a:spcPts val="450"/>
              </a:spcBef>
              <a:spcAft>
                <a:spcPts val="900"/>
              </a:spcAft>
              <a:buFontTx/>
              <a:buChar char="•"/>
              <a:defRPr/>
            </a:pPr>
            <a:r>
              <a:rPr lang="en-GB" sz="1950" dirty="0">
                <a:latin typeface="Corbel" pitchFamily="34" charset="0"/>
                <a:cs typeface="Arial" charset="0"/>
              </a:rPr>
              <a:t>data that can be </a:t>
            </a:r>
            <a:r>
              <a:rPr lang="en-GB" sz="1950" b="1" dirty="0">
                <a:latin typeface="Corbel" pitchFamily="34" charset="0"/>
                <a:cs typeface="Arial" charset="0"/>
              </a:rPr>
              <a:t>measured on a continuous scale</a:t>
            </a:r>
          </a:p>
          <a:p>
            <a:pPr lvl="1" defTabSz="220266">
              <a:spcBef>
                <a:spcPts val="450"/>
              </a:spcBef>
              <a:spcAft>
                <a:spcPts val="900"/>
              </a:spcAft>
              <a:buFontTx/>
              <a:buChar char="•"/>
              <a:defRPr/>
            </a:pPr>
            <a:r>
              <a:rPr lang="en-GB" sz="1950" dirty="0">
                <a:latin typeface="Corbel" pitchFamily="34" charset="0"/>
                <a:cs typeface="Arial" charset="0"/>
              </a:rPr>
              <a:t> the </a:t>
            </a:r>
            <a:r>
              <a:rPr lang="en-GB" sz="1950" b="1" dirty="0">
                <a:latin typeface="Corbel" pitchFamily="34" charset="0"/>
                <a:cs typeface="Arial" charset="0"/>
              </a:rPr>
              <a:t>distance</a:t>
            </a:r>
            <a:r>
              <a:rPr lang="en-GB" sz="1950" dirty="0">
                <a:latin typeface="Corbel" pitchFamily="34" charset="0"/>
                <a:cs typeface="Arial" charset="0"/>
              </a:rPr>
              <a:t> between each can be observed and as a result </a:t>
            </a:r>
            <a:r>
              <a:rPr lang="en-GB" sz="1950" b="1" dirty="0">
                <a:latin typeface="Corbel" pitchFamily="34" charset="0"/>
                <a:cs typeface="Arial" charset="0"/>
              </a:rPr>
              <a:t>measured</a:t>
            </a:r>
          </a:p>
          <a:p>
            <a:pPr lvl="1" defTabSz="220266">
              <a:spcBef>
                <a:spcPts val="450"/>
              </a:spcBef>
              <a:spcAft>
                <a:spcPts val="900"/>
              </a:spcAft>
              <a:buFontTx/>
              <a:buChar char="•"/>
              <a:defRPr/>
            </a:pPr>
            <a:r>
              <a:rPr lang="en-GB" sz="1950" dirty="0">
                <a:latin typeface="Corbel" pitchFamily="34" charset="0"/>
                <a:cs typeface="Arial" charset="0"/>
              </a:rPr>
              <a:t> the data can be </a:t>
            </a:r>
            <a:r>
              <a:rPr lang="en-GB" sz="1950" b="1" dirty="0">
                <a:latin typeface="Corbel" pitchFamily="34" charset="0"/>
                <a:cs typeface="Arial" charset="0"/>
              </a:rPr>
              <a:t>placed in rank order</a:t>
            </a:r>
            <a:r>
              <a:rPr lang="en-GB" sz="1950" dirty="0">
                <a:latin typeface="Corbel" pitchFamily="34" charset="0"/>
                <a:cs typeface="Arial" charset="0"/>
              </a:rPr>
              <a:t>.</a:t>
            </a:r>
          </a:p>
          <a:p>
            <a:pPr defTabSz="220266">
              <a:spcBef>
                <a:spcPts val="450"/>
              </a:spcBef>
              <a:spcAft>
                <a:spcPts val="900"/>
              </a:spcAft>
              <a:defRPr/>
            </a:pPr>
            <a:endParaRPr lang="en-GB" sz="1950" dirty="0">
              <a:latin typeface="Corbel" pitchFamily="34" charset="0"/>
              <a:cs typeface="Arial" charset="0"/>
            </a:endParaRPr>
          </a:p>
          <a:p>
            <a:pPr defTabSz="220266">
              <a:spcBef>
                <a:spcPts val="450"/>
              </a:spcBef>
              <a:spcAft>
                <a:spcPts val="900"/>
              </a:spcAft>
              <a:defRPr/>
            </a:pPr>
            <a:endParaRPr lang="en-GB" sz="1950" dirty="0">
              <a:latin typeface="Corbel" pitchFamily="34" charset="0"/>
              <a:cs typeface="Arial" charset="0"/>
            </a:endParaRPr>
          </a:p>
          <a:p>
            <a:pPr defTabSz="220266">
              <a:spcBef>
                <a:spcPts val="450"/>
              </a:spcBef>
              <a:spcAft>
                <a:spcPts val="900"/>
              </a:spcAft>
              <a:buFontTx/>
              <a:buChar char="•"/>
              <a:defRPr/>
            </a:pPr>
            <a:endParaRPr lang="en-GB" sz="1950" dirty="0">
              <a:latin typeface="Corbel" pitchFamily="34" charset="0"/>
              <a:cs typeface="Arial" charset="0"/>
            </a:endParaRPr>
          </a:p>
          <a:p>
            <a:pPr defTabSz="220266">
              <a:spcBef>
                <a:spcPts val="450"/>
              </a:spcBef>
              <a:spcAft>
                <a:spcPts val="900"/>
              </a:spcAft>
              <a:defRPr/>
            </a:pPr>
            <a:endParaRPr lang="en-GB" sz="1950" dirty="0">
              <a:cs typeface="Arial" charset="0"/>
            </a:endParaRPr>
          </a:p>
          <a:p>
            <a:pPr defTabSz="220266">
              <a:spcBef>
                <a:spcPts val="450"/>
              </a:spcBef>
              <a:spcAft>
                <a:spcPts val="900"/>
              </a:spcAft>
              <a:defRPr/>
            </a:pPr>
            <a:endParaRPr lang="en-GB" sz="1950" dirty="0">
              <a:cs typeface="Arial" charset="0"/>
            </a:endParaRPr>
          </a:p>
          <a:p>
            <a:pPr defTabSz="220266">
              <a:spcBef>
                <a:spcPts val="450"/>
              </a:spcBef>
              <a:spcAft>
                <a:spcPts val="900"/>
              </a:spcAft>
              <a:defRPr/>
            </a:pPr>
            <a:endParaRPr lang="en-GB" sz="1950" dirty="0">
              <a:cs typeface="Arial" charset="0"/>
            </a:endParaRPr>
          </a:p>
        </p:txBody>
      </p:sp>
      <p:sp>
        <p:nvSpPr>
          <p:cNvPr id="6147" name="Rectangle 6"/>
          <p:cNvSpPr>
            <a:spLocks noChangeArrowheads="1"/>
          </p:cNvSpPr>
          <p:nvPr/>
        </p:nvSpPr>
        <p:spPr bwMode="auto">
          <a:xfrm>
            <a:off x="1277541" y="944166"/>
            <a:ext cx="4508897" cy="790575"/>
          </a:xfrm>
          <a:prstGeom prst="rect">
            <a:avLst/>
          </a:prstGeom>
          <a:noFill/>
          <a:ln w="9525">
            <a:noFill/>
            <a:miter lim="800000"/>
            <a:headEnd/>
            <a:tailEnd/>
          </a:ln>
        </p:spPr>
        <p:txBody>
          <a:bodyPr lIns="69056" tIns="34529" rIns="69056" bIns="34529" anchor="ctr"/>
          <a:lstStyle/>
          <a:p>
            <a:pPr defTabSz="571500">
              <a:defRPr/>
            </a:pPr>
            <a:r>
              <a:rPr lang="en-GB" sz="3300" b="1" dirty="0">
                <a:solidFill>
                  <a:schemeClr val="bg2">
                    <a:lumMod val="50000"/>
                  </a:schemeClr>
                </a:solidFill>
                <a:latin typeface="Garamond" panose="02020404030301010803" pitchFamily="18" charset="0"/>
                <a:cs typeface="Arial" charset="0"/>
              </a:rPr>
              <a:t>Interval and ratio data</a:t>
            </a:r>
          </a:p>
        </p:txBody>
      </p:sp>
    </p:spTree>
    <p:extLst>
      <p:ext uri="{BB962C8B-B14F-4D97-AF65-F5344CB8AC3E}">
        <p14:creationId xmlns:p14="http://schemas.microsoft.com/office/powerpoint/2010/main" val="3472760687"/>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648652" y="1734741"/>
            <a:ext cx="6482954" cy="4458113"/>
          </a:xfrm>
          <a:prstGeom prst="rect">
            <a:avLst/>
          </a:prstGeom>
          <a:noFill/>
          <a:ln w="9525">
            <a:noFill/>
            <a:miter lim="800000"/>
            <a:headEnd/>
            <a:tailEnd/>
          </a:ln>
        </p:spPr>
        <p:txBody>
          <a:bodyPr lIns="69056" tIns="34529" rIns="69056" bIns="34529">
            <a:spAutoFit/>
          </a:bodyPr>
          <a:lstStyle/>
          <a:p>
            <a:pPr defTabSz="220266">
              <a:spcBef>
                <a:spcPts val="450"/>
              </a:spcBef>
              <a:spcAft>
                <a:spcPts val="900"/>
              </a:spcAft>
              <a:defRPr/>
            </a:pPr>
            <a:endParaRPr lang="en-GB" sz="1950" dirty="0">
              <a:cs typeface="Arial" charset="0"/>
            </a:endParaRPr>
          </a:p>
          <a:p>
            <a:pPr marL="425196" indent="-342900">
              <a:buFont typeface="Arial" panose="020B0604020202020204" pitchFamily="34" charset="0"/>
              <a:buChar char="•"/>
              <a:defRPr/>
            </a:pPr>
            <a:r>
              <a:rPr lang="en-US" sz="2100" dirty="0"/>
              <a:t>Ordinal data but with constant differences between observations</a:t>
            </a:r>
          </a:p>
          <a:p>
            <a:pPr marL="425196" indent="-342900">
              <a:buFont typeface="Arial" panose="020B0604020202020204" pitchFamily="34" charset="0"/>
              <a:buChar char="•"/>
              <a:defRPr/>
            </a:pPr>
            <a:r>
              <a:rPr lang="en-US" sz="2100" dirty="0"/>
              <a:t>Ratios are not meaningful</a:t>
            </a:r>
          </a:p>
          <a:p>
            <a:pPr marL="425196" indent="-342900">
              <a:buFont typeface="Arial" panose="020B0604020202020204" pitchFamily="34" charset="0"/>
              <a:buChar char="•"/>
              <a:defRPr/>
            </a:pPr>
            <a:r>
              <a:rPr lang="en-GB" sz="1950" dirty="0">
                <a:cs typeface="Arial" charset="0"/>
              </a:rPr>
              <a:t>Examples: </a:t>
            </a:r>
          </a:p>
          <a:p>
            <a:pPr lvl="1" defTabSz="220266">
              <a:spcBef>
                <a:spcPts val="450"/>
              </a:spcBef>
              <a:spcAft>
                <a:spcPts val="900"/>
              </a:spcAft>
              <a:buFontTx/>
              <a:buChar char="•"/>
              <a:defRPr/>
            </a:pPr>
            <a:r>
              <a:rPr lang="en-GB" sz="1950" b="1" dirty="0">
                <a:cs typeface="Arial" charset="0"/>
              </a:rPr>
              <a:t>Time</a:t>
            </a:r>
            <a:r>
              <a:rPr lang="en-GB" sz="1950" dirty="0">
                <a:cs typeface="Arial" charset="0"/>
              </a:rPr>
              <a:t> – moves along a continuous measure or seconds, minutes and so on and is without a zero point of time.</a:t>
            </a:r>
          </a:p>
          <a:p>
            <a:pPr lvl="1" defTabSz="220266">
              <a:spcBef>
                <a:spcPts val="450"/>
              </a:spcBef>
              <a:spcAft>
                <a:spcPts val="900"/>
              </a:spcAft>
              <a:buFontTx/>
              <a:buChar char="•"/>
              <a:defRPr/>
            </a:pPr>
            <a:r>
              <a:rPr lang="en-GB" sz="1950" dirty="0">
                <a:cs typeface="Arial" charset="0"/>
              </a:rPr>
              <a:t> </a:t>
            </a:r>
            <a:r>
              <a:rPr lang="en-GB" sz="1950" b="1" dirty="0">
                <a:cs typeface="Arial" charset="0"/>
              </a:rPr>
              <a:t>Temperature</a:t>
            </a:r>
            <a:r>
              <a:rPr lang="en-GB" sz="1950" dirty="0">
                <a:cs typeface="Arial" charset="0"/>
              </a:rPr>
              <a:t> – moves along a continuous measure of degrees and is without a true zero.</a:t>
            </a:r>
          </a:p>
          <a:p>
            <a:pPr lvl="1" defTabSz="220266">
              <a:spcBef>
                <a:spcPts val="450"/>
              </a:spcBef>
              <a:spcAft>
                <a:spcPts val="900"/>
              </a:spcAft>
              <a:buFontTx/>
              <a:buChar char="•"/>
              <a:defRPr/>
            </a:pPr>
            <a:r>
              <a:rPr lang="en-GB" sz="1950" b="1" dirty="0">
                <a:cs typeface="Arial" charset="0"/>
              </a:rPr>
              <a:t>SAT scores</a:t>
            </a:r>
          </a:p>
          <a:p>
            <a:pPr defTabSz="220266">
              <a:spcBef>
                <a:spcPts val="450"/>
              </a:spcBef>
              <a:spcAft>
                <a:spcPts val="900"/>
              </a:spcAft>
              <a:defRPr/>
            </a:pPr>
            <a:endParaRPr lang="en-GB" sz="1950" dirty="0">
              <a:cs typeface="Arial" charset="0"/>
            </a:endParaRPr>
          </a:p>
        </p:txBody>
      </p:sp>
      <p:sp>
        <p:nvSpPr>
          <p:cNvPr id="6147" name="Rectangle 6"/>
          <p:cNvSpPr>
            <a:spLocks noChangeArrowheads="1"/>
          </p:cNvSpPr>
          <p:nvPr/>
        </p:nvSpPr>
        <p:spPr bwMode="auto">
          <a:xfrm>
            <a:off x="1277541" y="944166"/>
            <a:ext cx="4508897" cy="790575"/>
          </a:xfrm>
          <a:prstGeom prst="rect">
            <a:avLst/>
          </a:prstGeom>
          <a:noFill/>
          <a:ln w="9525">
            <a:noFill/>
            <a:miter lim="800000"/>
            <a:headEnd/>
            <a:tailEnd/>
          </a:ln>
        </p:spPr>
        <p:txBody>
          <a:bodyPr lIns="69056" tIns="34529" rIns="69056" bIns="34529" anchor="ctr"/>
          <a:lstStyle/>
          <a:p>
            <a:pPr defTabSz="571500">
              <a:defRPr/>
            </a:pPr>
            <a:r>
              <a:rPr lang="en-GB" sz="3300" b="1" dirty="0">
                <a:solidFill>
                  <a:schemeClr val="bg2">
                    <a:lumMod val="50000"/>
                  </a:schemeClr>
                </a:solidFill>
                <a:latin typeface="Garamond" panose="02020404030301010803" pitchFamily="18" charset="0"/>
                <a:cs typeface="Arial" charset="0"/>
              </a:rPr>
              <a:t>Interval data</a:t>
            </a:r>
          </a:p>
        </p:txBody>
      </p:sp>
    </p:spTree>
    <p:extLst>
      <p:ext uri="{BB962C8B-B14F-4D97-AF65-F5344CB8AC3E}">
        <p14:creationId xmlns:p14="http://schemas.microsoft.com/office/powerpoint/2010/main" val="298759639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385887" y="2132411"/>
            <a:ext cx="6482954" cy="4204198"/>
          </a:xfrm>
          <a:prstGeom prst="rect">
            <a:avLst/>
          </a:prstGeom>
          <a:noFill/>
          <a:ln w="9525">
            <a:noFill/>
            <a:miter lim="800000"/>
            <a:headEnd/>
            <a:tailEnd/>
          </a:ln>
        </p:spPr>
        <p:txBody>
          <a:bodyPr lIns="69056" tIns="34529" rIns="69056" bIns="34529">
            <a:spAutoFit/>
          </a:bodyPr>
          <a:lstStyle/>
          <a:p>
            <a:pPr defTabSz="220266">
              <a:spcBef>
                <a:spcPts val="450"/>
              </a:spcBef>
              <a:spcAft>
                <a:spcPts val="900"/>
              </a:spcAft>
              <a:buFontTx/>
              <a:buChar char="•"/>
              <a:defRPr/>
            </a:pPr>
            <a:r>
              <a:rPr lang="en-GB" sz="1950" dirty="0">
                <a:cs typeface="Arial" charset="0"/>
              </a:rPr>
              <a:t>  Ratio data measured on a </a:t>
            </a:r>
            <a:r>
              <a:rPr lang="en-GB" sz="1950" b="1" i="1" dirty="0">
                <a:cs typeface="Arial" charset="0"/>
              </a:rPr>
              <a:t>continuous</a:t>
            </a:r>
            <a:r>
              <a:rPr lang="en-GB" sz="1950" b="1" dirty="0">
                <a:cs typeface="Arial" charset="0"/>
              </a:rPr>
              <a:t> scale </a:t>
            </a:r>
            <a:r>
              <a:rPr lang="en-GB" sz="1950" dirty="0">
                <a:cs typeface="Arial" charset="0"/>
              </a:rPr>
              <a:t>and </a:t>
            </a:r>
            <a:r>
              <a:rPr lang="en-GB" sz="1950" b="1" i="1" dirty="0">
                <a:cs typeface="Arial" charset="0"/>
              </a:rPr>
              <a:t>does</a:t>
            </a:r>
            <a:r>
              <a:rPr lang="en-GB" sz="1950" b="1" dirty="0">
                <a:cs typeface="Arial" charset="0"/>
              </a:rPr>
              <a:t> have a natural zero point.</a:t>
            </a:r>
          </a:p>
          <a:p>
            <a:pPr marL="274320" indent="-192024">
              <a:buFont typeface="Wingdings 3"/>
              <a:buChar char=""/>
              <a:defRPr/>
            </a:pPr>
            <a:r>
              <a:rPr lang="en-US" sz="2100" dirty="0"/>
              <a:t>Ratios are meaningful</a:t>
            </a:r>
          </a:p>
          <a:p>
            <a:pPr marL="274320" indent="-192024">
              <a:buFont typeface="Wingdings 3"/>
              <a:buChar char=""/>
              <a:defRPr/>
            </a:pPr>
            <a:r>
              <a:rPr lang="en-US" sz="2100" dirty="0"/>
              <a:t>Examples:</a:t>
            </a:r>
          </a:p>
          <a:p>
            <a:pPr marL="768096" lvl="1" indent="-342900">
              <a:buFont typeface="Arial" panose="020B0604020202020204" pitchFamily="34" charset="0"/>
              <a:buChar char="•"/>
              <a:defRPr/>
            </a:pPr>
            <a:r>
              <a:rPr lang="en-US" sz="2100" dirty="0"/>
              <a:t>monthly sales</a:t>
            </a:r>
          </a:p>
          <a:p>
            <a:pPr marL="768096" lvl="1" indent="-342900">
              <a:buFont typeface="Arial" panose="020B0604020202020204" pitchFamily="34" charset="0"/>
              <a:buChar char="•"/>
              <a:defRPr/>
            </a:pPr>
            <a:r>
              <a:rPr lang="en-US" sz="2100" dirty="0"/>
              <a:t>delivery times</a:t>
            </a:r>
          </a:p>
          <a:p>
            <a:pPr lvl="1" defTabSz="220266">
              <a:spcBef>
                <a:spcPts val="450"/>
              </a:spcBef>
              <a:spcAft>
                <a:spcPts val="900"/>
              </a:spcAft>
              <a:buFontTx/>
              <a:buChar char="•"/>
              <a:defRPr/>
            </a:pPr>
            <a:r>
              <a:rPr lang="en-GB" sz="1950" dirty="0">
                <a:cs typeface="Arial" charset="0"/>
              </a:rPr>
              <a:t>     Weight</a:t>
            </a:r>
          </a:p>
          <a:p>
            <a:pPr lvl="1" defTabSz="220266">
              <a:spcBef>
                <a:spcPts val="450"/>
              </a:spcBef>
              <a:spcAft>
                <a:spcPts val="900"/>
              </a:spcAft>
              <a:buFontTx/>
              <a:buChar char="•"/>
              <a:defRPr/>
            </a:pPr>
            <a:r>
              <a:rPr lang="en-GB" sz="1950" dirty="0">
                <a:cs typeface="Arial" charset="0"/>
              </a:rPr>
              <a:t>      Height</a:t>
            </a:r>
          </a:p>
          <a:p>
            <a:pPr lvl="1" defTabSz="220266">
              <a:spcBef>
                <a:spcPts val="450"/>
              </a:spcBef>
              <a:spcAft>
                <a:spcPts val="900"/>
              </a:spcAft>
              <a:buFontTx/>
              <a:buChar char="•"/>
              <a:defRPr/>
            </a:pPr>
            <a:r>
              <a:rPr lang="en-GB" sz="1950" dirty="0">
                <a:cs typeface="Arial" charset="0"/>
              </a:rPr>
              <a:t>     Age</a:t>
            </a:r>
          </a:p>
          <a:p>
            <a:pPr marL="82296">
              <a:defRPr/>
            </a:pPr>
            <a:endParaRPr lang="en-US" sz="2100" dirty="0"/>
          </a:p>
          <a:p>
            <a:pPr defTabSz="220266">
              <a:spcBef>
                <a:spcPts val="450"/>
              </a:spcBef>
              <a:spcAft>
                <a:spcPts val="900"/>
              </a:spcAft>
              <a:buFontTx/>
              <a:buChar char="•"/>
              <a:defRPr/>
            </a:pPr>
            <a:endParaRPr lang="en-GB" sz="1950" b="1" dirty="0">
              <a:cs typeface="Arial" charset="0"/>
            </a:endParaRPr>
          </a:p>
        </p:txBody>
      </p:sp>
      <p:sp>
        <p:nvSpPr>
          <p:cNvPr id="6147" name="Rectangle 6"/>
          <p:cNvSpPr>
            <a:spLocks noChangeArrowheads="1"/>
          </p:cNvSpPr>
          <p:nvPr/>
        </p:nvSpPr>
        <p:spPr bwMode="auto">
          <a:xfrm>
            <a:off x="1277541" y="944166"/>
            <a:ext cx="4508897" cy="790575"/>
          </a:xfrm>
          <a:prstGeom prst="rect">
            <a:avLst/>
          </a:prstGeom>
          <a:noFill/>
          <a:ln w="9525">
            <a:noFill/>
            <a:miter lim="800000"/>
            <a:headEnd/>
            <a:tailEnd/>
          </a:ln>
        </p:spPr>
        <p:txBody>
          <a:bodyPr lIns="69056" tIns="34529" rIns="69056" bIns="34529" anchor="ctr"/>
          <a:lstStyle/>
          <a:p>
            <a:pPr defTabSz="571500">
              <a:defRPr/>
            </a:pPr>
            <a:r>
              <a:rPr lang="en-GB" sz="3300" b="1" dirty="0">
                <a:solidFill>
                  <a:schemeClr val="bg2">
                    <a:lumMod val="50000"/>
                  </a:schemeClr>
                </a:solidFill>
                <a:latin typeface="Garamond" panose="02020404030301010803" pitchFamily="18" charset="0"/>
                <a:cs typeface="Arial" charset="0"/>
              </a:rPr>
              <a:t>Ratio data</a:t>
            </a:r>
          </a:p>
        </p:txBody>
      </p:sp>
    </p:spTree>
    <p:extLst>
      <p:ext uri="{BB962C8B-B14F-4D97-AF65-F5344CB8AC3E}">
        <p14:creationId xmlns:p14="http://schemas.microsoft.com/office/powerpoint/2010/main" val="137075622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Content Placeholder 1"/>
          <p:cNvSpPr>
            <a:spLocks noGrp="1"/>
          </p:cNvSpPr>
          <p:nvPr>
            <p:ph idx="1"/>
          </p:nvPr>
        </p:nvSpPr>
        <p:spPr>
          <a:xfrm>
            <a:off x="598715" y="1379403"/>
            <a:ext cx="6172200" cy="889397"/>
          </a:xfrm>
        </p:spPr>
        <p:txBody>
          <a:bodyPr/>
          <a:lstStyle/>
          <a:p>
            <a:pPr marL="82154" indent="0">
              <a:buNone/>
            </a:pPr>
            <a:r>
              <a:rPr lang="en-US" u="sng" dirty="0" smtClean="0"/>
              <a:t>(continued)</a:t>
            </a:r>
          </a:p>
          <a:p>
            <a:pPr marL="82154" indent="0">
              <a:buNone/>
            </a:pPr>
            <a:r>
              <a:rPr lang="en-US" sz="1950" u="sng" dirty="0"/>
              <a:t>Classifying Data Elements in a Purchasing Database</a:t>
            </a:r>
            <a:endParaRPr lang="en-US" sz="1950" dirty="0"/>
          </a:p>
        </p:txBody>
      </p:sp>
      <p:sp>
        <p:nvSpPr>
          <p:cNvPr id="5" name="Title 4"/>
          <p:cNvSpPr>
            <a:spLocks noGrp="1"/>
          </p:cNvSpPr>
          <p:nvPr>
            <p:ph type="title"/>
          </p:nvPr>
        </p:nvSpPr>
        <p:spPr/>
        <p:txBody>
          <a:bodyPr/>
          <a:lstStyle/>
          <a:p>
            <a:pPr>
              <a:defRPr/>
            </a:pPr>
            <a:r>
              <a:rPr lang="en-US" sz="2400" dirty="0"/>
              <a:t>Data for Business Analytics</a:t>
            </a:r>
          </a:p>
        </p:txBody>
      </p:sp>
      <p:sp>
        <p:nvSpPr>
          <p:cNvPr id="44036" name="Slide Number Placeholder 8"/>
          <p:cNvSpPr>
            <a:spLocks noGrp="1"/>
          </p:cNvSpPr>
          <p:nvPr>
            <p:ph type="sldNum" sz="quarter" idx="11"/>
          </p:nvPr>
        </p:nvSpPr>
        <p:spPr bwMode="auto">
          <a:xfrm>
            <a:off x="6293583" y="6328527"/>
            <a:ext cx="2895600" cy="457200"/>
          </a:xfrm>
          <a:ln>
            <a:miter lim="800000"/>
            <a:headEnd/>
            <a:tailEnd/>
          </a:ln>
        </p:spPr>
        <p:txBody>
          <a:bodyPr vert="horz" wrap="square" lIns="68580" tIns="34290" rIns="68580" bIns="3429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20095A84-A188-4B5C-85DD-245D0D80E6CE}"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pic>
        <p:nvPicPr>
          <p:cNvPr id="44037" name="Picture 2"/>
          <p:cNvPicPr>
            <a:picLocks noChangeAspect="1" noChangeArrowheads="1"/>
          </p:cNvPicPr>
          <p:nvPr/>
        </p:nvPicPr>
        <p:blipFill>
          <a:blip r:embed="rId2"/>
          <a:srcRect/>
          <a:stretch>
            <a:fillRect/>
          </a:stretch>
        </p:blipFill>
        <p:spPr bwMode="auto">
          <a:xfrm>
            <a:off x="1314451" y="2857501"/>
            <a:ext cx="6446044" cy="1903810"/>
          </a:xfrm>
          <a:prstGeom prst="rect">
            <a:avLst/>
          </a:prstGeom>
          <a:noFill/>
          <a:ln w="9525">
            <a:noFill/>
            <a:miter lim="800000"/>
            <a:headEnd/>
            <a:tailEnd/>
          </a:ln>
        </p:spPr>
      </p:pic>
      <p:sp>
        <p:nvSpPr>
          <p:cNvPr id="44038" name="TextBox 9"/>
          <p:cNvSpPr txBox="1">
            <a:spLocks noChangeArrowheads="1"/>
          </p:cNvSpPr>
          <p:nvPr/>
        </p:nvSpPr>
        <p:spPr bwMode="auto">
          <a:xfrm rot="2700000">
            <a:off x="2350149" y="4912401"/>
            <a:ext cx="1351652" cy="369332"/>
          </a:xfrm>
          <a:prstGeom prst="rect">
            <a:avLst/>
          </a:prstGeom>
          <a:noFill/>
          <a:ln w="9525">
            <a:noFill/>
            <a:miter lim="800000"/>
            <a:headEnd/>
            <a:tailEnd/>
          </a:ln>
        </p:spPr>
        <p:txBody>
          <a:bodyPr wrap="none">
            <a:prstTxWarp prst="textNoShape">
              <a:avLst/>
            </a:prstTxWarp>
            <a:spAutoFit/>
          </a:bodyPr>
          <a:lstStyle/>
          <a:p>
            <a:r>
              <a:rPr lang="en-US"/>
              <a:t>Categorical</a:t>
            </a:r>
          </a:p>
        </p:txBody>
      </p:sp>
      <p:sp>
        <p:nvSpPr>
          <p:cNvPr id="44039" name="TextBox 10"/>
          <p:cNvSpPr txBox="1">
            <a:spLocks noChangeArrowheads="1"/>
          </p:cNvSpPr>
          <p:nvPr/>
        </p:nvSpPr>
        <p:spPr bwMode="auto">
          <a:xfrm rot="2700000">
            <a:off x="2803777" y="4917163"/>
            <a:ext cx="1351652" cy="369332"/>
          </a:xfrm>
          <a:prstGeom prst="rect">
            <a:avLst/>
          </a:prstGeom>
          <a:noFill/>
          <a:ln w="9525">
            <a:noFill/>
            <a:miter lim="800000"/>
            <a:headEnd/>
            <a:tailEnd/>
          </a:ln>
        </p:spPr>
        <p:txBody>
          <a:bodyPr wrap="none">
            <a:prstTxWarp prst="textNoShape">
              <a:avLst/>
            </a:prstTxWarp>
            <a:spAutoFit/>
          </a:bodyPr>
          <a:lstStyle/>
          <a:p>
            <a:r>
              <a:rPr lang="en-US"/>
              <a:t>Categorical</a:t>
            </a:r>
          </a:p>
        </p:txBody>
      </p:sp>
      <p:sp>
        <p:nvSpPr>
          <p:cNvPr id="44040" name="TextBox 11"/>
          <p:cNvSpPr txBox="1">
            <a:spLocks noChangeArrowheads="1"/>
          </p:cNvSpPr>
          <p:nvPr/>
        </p:nvSpPr>
        <p:spPr bwMode="auto">
          <a:xfrm rot="2700000">
            <a:off x="3464574" y="4913591"/>
            <a:ext cx="1351652" cy="369332"/>
          </a:xfrm>
          <a:prstGeom prst="rect">
            <a:avLst/>
          </a:prstGeom>
          <a:noFill/>
          <a:ln w="9525">
            <a:noFill/>
            <a:miter lim="800000"/>
            <a:headEnd/>
            <a:tailEnd/>
          </a:ln>
        </p:spPr>
        <p:txBody>
          <a:bodyPr wrap="none">
            <a:prstTxWarp prst="textNoShape">
              <a:avLst/>
            </a:prstTxWarp>
            <a:spAutoFit/>
          </a:bodyPr>
          <a:lstStyle/>
          <a:p>
            <a:r>
              <a:rPr lang="en-US"/>
              <a:t>Categorical</a:t>
            </a:r>
          </a:p>
        </p:txBody>
      </p:sp>
      <p:sp>
        <p:nvSpPr>
          <p:cNvPr id="44041" name="TextBox 12"/>
          <p:cNvSpPr txBox="1">
            <a:spLocks noChangeArrowheads="1"/>
          </p:cNvSpPr>
          <p:nvPr/>
        </p:nvSpPr>
        <p:spPr bwMode="auto">
          <a:xfrm rot="2700000">
            <a:off x="4326450" y="4752857"/>
            <a:ext cx="723275" cy="369332"/>
          </a:xfrm>
          <a:prstGeom prst="rect">
            <a:avLst/>
          </a:prstGeom>
          <a:noFill/>
          <a:ln w="9525">
            <a:noFill/>
            <a:miter lim="800000"/>
            <a:headEnd/>
            <a:tailEnd/>
          </a:ln>
        </p:spPr>
        <p:txBody>
          <a:bodyPr wrap="none">
            <a:prstTxWarp prst="textNoShape">
              <a:avLst/>
            </a:prstTxWarp>
            <a:spAutoFit/>
          </a:bodyPr>
          <a:lstStyle/>
          <a:p>
            <a:r>
              <a:rPr lang="en-US"/>
              <a:t>Ratio</a:t>
            </a:r>
          </a:p>
        </p:txBody>
      </p:sp>
      <p:sp>
        <p:nvSpPr>
          <p:cNvPr id="44042" name="TextBox 13"/>
          <p:cNvSpPr txBox="1">
            <a:spLocks noChangeArrowheads="1"/>
          </p:cNvSpPr>
          <p:nvPr/>
        </p:nvSpPr>
        <p:spPr bwMode="auto">
          <a:xfrm rot="2700000">
            <a:off x="1645299" y="4912401"/>
            <a:ext cx="1351652" cy="369332"/>
          </a:xfrm>
          <a:prstGeom prst="rect">
            <a:avLst/>
          </a:prstGeom>
          <a:noFill/>
          <a:ln w="9525">
            <a:noFill/>
            <a:miter lim="800000"/>
            <a:headEnd/>
            <a:tailEnd/>
          </a:ln>
        </p:spPr>
        <p:txBody>
          <a:bodyPr wrap="none">
            <a:prstTxWarp prst="textNoShape">
              <a:avLst/>
            </a:prstTxWarp>
            <a:spAutoFit/>
          </a:bodyPr>
          <a:lstStyle/>
          <a:p>
            <a:r>
              <a:rPr lang="en-US"/>
              <a:t>Categorical</a:t>
            </a:r>
          </a:p>
        </p:txBody>
      </p:sp>
      <p:sp>
        <p:nvSpPr>
          <p:cNvPr id="44043" name="TextBox 14"/>
          <p:cNvSpPr txBox="1">
            <a:spLocks noChangeArrowheads="1"/>
          </p:cNvSpPr>
          <p:nvPr/>
        </p:nvSpPr>
        <p:spPr bwMode="auto">
          <a:xfrm rot="2700000">
            <a:off x="4730071" y="4779051"/>
            <a:ext cx="723275" cy="369332"/>
          </a:xfrm>
          <a:prstGeom prst="rect">
            <a:avLst/>
          </a:prstGeom>
          <a:noFill/>
          <a:ln w="9525">
            <a:noFill/>
            <a:miter lim="800000"/>
            <a:headEnd/>
            <a:tailEnd/>
          </a:ln>
        </p:spPr>
        <p:txBody>
          <a:bodyPr wrap="none">
            <a:prstTxWarp prst="textNoShape">
              <a:avLst/>
            </a:prstTxWarp>
            <a:spAutoFit/>
          </a:bodyPr>
          <a:lstStyle/>
          <a:p>
            <a:r>
              <a:rPr lang="en-US"/>
              <a:t>Ratio</a:t>
            </a:r>
          </a:p>
        </p:txBody>
      </p:sp>
      <p:sp>
        <p:nvSpPr>
          <p:cNvPr id="44044" name="TextBox 15"/>
          <p:cNvSpPr txBox="1">
            <a:spLocks noChangeArrowheads="1"/>
          </p:cNvSpPr>
          <p:nvPr/>
        </p:nvSpPr>
        <p:spPr bwMode="auto">
          <a:xfrm rot="2700000">
            <a:off x="5311096" y="4771907"/>
            <a:ext cx="723275" cy="369332"/>
          </a:xfrm>
          <a:prstGeom prst="rect">
            <a:avLst/>
          </a:prstGeom>
          <a:noFill/>
          <a:ln w="9525">
            <a:noFill/>
            <a:miter lim="800000"/>
            <a:headEnd/>
            <a:tailEnd/>
          </a:ln>
        </p:spPr>
        <p:txBody>
          <a:bodyPr wrap="none">
            <a:prstTxWarp prst="textNoShape">
              <a:avLst/>
            </a:prstTxWarp>
            <a:spAutoFit/>
          </a:bodyPr>
          <a:lstStyle/>
          <a:p>
            <a:r>
              <a:rPr lang="en-US"/>
              <a:t>Ratio</a:t>
            </a:r>
          </a:p>
        </p:txBody>
      </p:sp>
      <p:sp>
        <p:nvSpPr>
          <p:cNvPr id="44045" name="TextBox 16"/>
          <p:cNvSpPr txBox="1">
            <a:spLocks noChangeArrowheads="1"/>
          </p:cNvSpPr>
          <p:nvPr/>
        </p:nvSpPr>
        <p:spPr bwMode="auto">
          <a:xfrm rot="2700000">
            <a:off x="5984990" y="4763572"/>
            <a:ext cx="723275" cy="369332"/>
          </a:xfrm>
          <a:prstGeom prst="rect">
            <a:avLst/>
          </a:prstGeom>
          <a:noFill/>
          <a:ln w="9525">
            <a:noFill/>
            <a:miter lim="800000"/>
            <a:headEnd/>
            <a:tailEnd/>
          </a:ln>
        </p:spPr>
        <p:txBody>
          <a:bodyPr wrap="none">
            <a:prstTxWarp prst="textNoShape">
              <a:avLst/>
            </a:prstTxWarp>
            <a:spAutoFit/>
          </a:bodyPr>
          <a:lstStyle/>
          <a:p>
            <a:r>
              <a:rPr lang="en-US"/>
              <a:t>Ratio</a:t>
            </a:r>
          </a:p>
        </p:txBody>
      </p:sp>
      <p:sp>
        <p:nvSpPr>
          <p:cNvPr id="44046" name="TextBox 18"/>
          <p:cNvSpPr txBox="1">
            <a:spLocks noChangeArrowheads="1"/>
          </p:cNvSpPr>
          <p:nvPr/>
        </p:nvSpPr>
        <p:spPr bwMode="auto">
          <a:xfrm rot="2700000">
            <a:off x="6593933" y="4843345"/>
            <a:ext cx="941283" cy="369332"/>
          </a:xfrm>
          <a:prstGeom prst="rect">
            <a:avLst/>
          </a:prstGeom>
          <a:noFill/>
          <a:ln w="9525">
            <a:noFill/>
            <a:miter lim="800000"/>
            <a:headEnd/>
            <a:tailEnd/>
          </a:ln>
        </p:spPr>
        <p:txBody>
          <a:bodyPr wrap="none">
            <a:prstTxWarp prst="textNoShape">
              <a:avLst/>
            </a:prstTxWarp>
            <a:spAutoFit/>
          </a:bodyPr>
          <a:lstStyle/>
          <a:p>
            <a:r>
              <a:rPr lang="en-US"/>
              <a:t>Interval</a:t>
            </a:r>
          </a:p>
        </p:txBody>
      </p:sp>
      <p:sp>
        <p:nvSpPr>
          <p:cNvPr id="44047" name="TextBox 19"/>
          <p:cNvSpPr txBox="1">
            <a:spLocks noChangeArrowheads="1"/>
          </p:cNvSpPr>
          <p:nvPr/>
        </p:nvSpPr>
        <p:spPr bwMode="auto">
          <a:xfrm rot="2700000">
            <a:off x="7099948" y="4838581"/>
            <a:ext cx="941283" cy="369332"/>
          </a:xfrm>
          <a:prstGeom prst="rect">
            <a:avLst/>
          </a:prstGeom>
          <a:noFill/>
          <a:ln w="9525">
            <a:noFill/>
            <a:miter lim="800000"/>
            <a:headEnd/>
            <a:tailEnd/>
          </a:ln>
        </p:spPr>
        <p:txBody>
          <a:bodyPr wrap="none">
            <a:prstTxWarp prst="textNoShape">
              <a:avLst/>
            </a:prstTxWarp>
            <a:spAutoFit/>
          </a:bodyPr>
          <a:lstStyle/>
          <a:p>
            <a:r>
              <a:rPr lang="en-US"/>
              <a:t>Interval</a:t>
            </a:r>
          </a:p>
        </p:txBody>
      </p:sp>
      <p:sp>
        <p:nvSpPr>
          <p:cNvPr id="44048" name="TextBox 17"/>
          <p:cNvSpPr txBox="1">
            <a:spLocks noChangeArrowheads="1"/>
          </p:cNvSpPr>
          <p:nvPr/>
        </p:nvSpPr>
        <p:spPr bwMode="auto">
          <a:xfrm>
            <a:off x="1314450" y="4751786"/>
            <a:ext cx="615874" cy="207749"/>
          </a:xfrm>
          <a:prstGeom prst="rect">
            <a:avLst/>
          </a:prstGeom>
          <a:noFill/>
          <a:ln w="9525">
            <a:noFill/>
            <a:miter lim="800000"/>
            <a:headEnd/>
            <a:tailEnd/>
          </a:ln>
        </p:spPr>
        <p:txBody>
          <a:bodyPr wrap="none">
            <a:prstTxWarp prst="textNoShape">
              <a:avLst/>
            </a:prstTxWarp>
            <a:spAutoFit/>
          </a:bodyPr>
          <a:lstStyle/>
          <a:p>
            <a:r>
              <a:rPr lang="en-US" sz="750"/>
              <a:t>Figure 1.2</a:t>
            </a:r>
          </a:p>
        </p:txBody>
      </p:sp>
      <p:sp>
        <p:nvSpPr>
          <p:cNvPr id="2" name="TextBox 1"/>
          <p:cNvSpPr txBox="1"/>
          <p:nvPr/>
        </p:nvSpPr>
        <p:spPr>
          <a:xfrm>
            <a:off x="234894" y="5697675"/>
            <a:ext cx="8605157" cy="646331"/>
          </a:xfrm>
          <a:prstGeom prst="rect">
            <a:avLst/>
          </a:prstGeom>
          <a:noFill/>
        </p:spPr>
        <p:txBody>
          <a:bodyPr wrap="square" rtlCol="0">
            <a:spAutoFit/>
          </a:bodyPr>
          <a:lstStyle/>
          <a:p>
            <a:r>
              <a:rPr lang="en-US" dirty="0" smtClean="0"/>
              <a:t>If there was field (column) for </a:t>
            </a:r>
            <a:r>
              <a:rPr lang="en-US" b="1" dirty="0" smtClean="0"/>
              <a:t>Supplier Rating </a:t>
            </a:r>
            <a:r>
              <a:rPr lang="en-US" dirty="0" smtClean="0"/>
              <a:t>(</a:t>
            </a:r>
            <a:r>
              <a:rPr lang="en-US" i="1" dirty="0" smtClean="0"/>
              <a:t>Excellent, Good, Acceptable, Bad</a:t>
            </a:r>
            <a:r>
              <a:rPr lang="en-US" dirty="0" smtClean="0"/>
              <a:t>), that data would be classified as </a:t>
            </a:r>
            <a:r>
              <a:rPr lang="en-US" b="1" dirty="0" smtClean="0"/>
              <a:t>Ordinal</a:t>
            </a:r>
            <a:endParaRPr lang="en-US" b="1" dirty="0"/>
          </a:p>
        </p:txBody>
      </p:sp>
    </p:spTree>
    <p:extLst>
      <p:ext uri="{BB962C8B-B14F-4D97-AF65-F5344CB8AC3E}">
        <p14:creationId xmlns:p14="http://schemas.microsoft.com/office/powerpoint/2010/main" val="3737016189"/>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Big Data Characteristics</a:t>
            </a:r>
          </a:p>
        </p:txBody>
      </p:sp>
      <p:sp>
        <p:nvSpPr>
          <p:cNvPr id="18435" name="Text Box 6"/>
          <p:cNvSpPr txBox="1">
            <a:spLocks noChangeArrowheads="1"/>
          </p:cNvSpPr>
          <p:nvPr/>
        </p:nvSpPr>
        <p:spPr bwMode="auto">
          <a:xfrm>
            <a:off x="1371600" y="3505200"/>
            <a:ext cx="4076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200"/>
              </a:spcBef>
            </a:pPr>
            <a:r>
              <a:rPr lang="en-US" altLang="en-US" b="1">
                <a:solidFill>
                  <a:srgbClr val="800000"/>
                </a:solidFill>
              </a:rPr>
              <a:t>Quickening speed of data</a:t>
            </a:r>
            <a:endParaRPr lang="en-US" altLang="en-US">
              <a:solidFill>
                <a:srgbClr val="800000"/>
              </a:solidFill>
            </a:endParaRPr>
          </a:p>
          <a:p>
            <a:pPr>
              <a:spcBef>
                <a:spcPts val="200"/>
              </a:spcBef>
            </a:pPr>
            <a:r>
              <a:rPr lang="en-US" altLang="en-US">
                <a:solidFill>
                  <a:srgbClr val="800000"/>
                </a:solidFill>
              </a:rPr>
              <a:t>e.g. smart meters, process monitoring</a:t>
            </a:r>
          </a:p>
        </p:txBody>
      </p:sp>
      <p:sp>
        <p:nvSpPr>
          <p:cNvPr id="18436" name="Text Box 8"/>
          <p:cNvSpPr txBox="1">
            <a:spLocks noChangeArrowheads="1"/>
          </p:cNvSpPr>
          <p:nvPr/>
        </p:nvSpPr>
        <p:spPr bwMode="auto">
          <a:xfrm>
            <a:off x="1371600" y="1758950"/>
            <a:ext cx="41910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200"/>
              </a:spcBef>
            </a:pPr>
            <a:r>
              <a:rPr lang="en-US" altLang="en-US" b="1">
                <a:solidFill>
                  <a:srgbClr val="800000"/>
                </a:solidFill>
              </a:rPr>
              <a:t>Growing quantity of data</a:t>
            </a:r>
          </a:p>
          <a:p>
            <a:pPr>
              <a:spcBef>
                <a:spcPts val="200"/>
              </a:spcBef>
            </a:pPr>
            <a:r>
              <a:rPr lang="en-US" altLang="en-US">
                <a:solidFill>
                  <a:srgbClr val="800000"/>
                </a:solidFill>
              </a:rPr>
              <a:t>e.g. social media, behavioral, video</a:t>
            </a:r>
          </a:p>
        </p:txBody>
      </p:sp>
      <p:sp>
        <p:nvSpPr>
          <p:cNvPr id="18437" name="Text Box 7"/>
          <p:cNvSpPr txBox="1">
            <a:spLocks noChangeArrowheads="1"/>
          </p:cNvSpPr>
          <p:nvPr/>
        </p:nvSpPr>
        <p:spPr bwMode="auto">
          <a:xfrm>
            <a:off x="1371600" y="5160963"/>
            <a:ext cx="407828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200"/>
              </a:spcBef>
            </a:pPr>
            <a:r>
              <a:rPr lang="en-US" altLang="en-US" b="1">
                <a:solidFill>
                  <a:srgbClr val="800000"/>
                </a:solidFill>
              </a:rPr>
              <a:t>Increase in types of data</a:t>
            </a:r>
          </a:p>
          <a:p>
            <a:pPr>
              <a:spcBef>
                <a:spcPts val="200"/>
              </a:spcBef>
            </a:pPr>
            <a:r>
              <a:rPr lang="en-US" altLang="en-US">
                <a:solidFill>
                  <a:srgbClr val="800000"/>
                </a:solidFill>
              </a:rPr>
              <a:t>e.g. app data, unstructured data</a:t>
            </a:r>
          </a:p>
        </p:txBody>
      </p:sp>
      <p:pic>
        <p:nvPicPr>
          <p:cNvPr id="15" name="Picture 4"/>
          <p:cNvPicPr>
            <a:picLocks noChangeAspect="1" noChangeArrowheads="1"/>
          </p:cNvPicPr>
          <p:nvPr/>
        </p:nvPicPr>
        <p:blipFill>
          <a:blip r:embed="rId2"/>
          <a:srcRect/>
          <a:stretch>
            <a:fillRect/>
          </a:stretch>
        </p:blipFill>
        <p:spPr bwMode="auto">
          <a:xfrm>
            <a:off x="98425" y="1493838"/>
            <a:ext cx="1174750" cy="1173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3">
            <a:clrChange>
              <a:clrFrom>
                <a:srgbClr val="003333"/>
              </a:clrFrom>
              <a:clrTo>
                <a:srgbClr val="003333">
                  <a:alpha val="0"/>
                </a:srgbClr>
              </a:clrTo>
            </a:clrChange>
          </a:blip>
          <a:srcRect/>
          <a:stretch>
            <a:fillRect/>
          </a:stretch>
        </p:blipFill>
        <p:spPr bwMode="auto">
          <a:xfrm>
            <a:off x="98425" y="4953000"/>
            <a:ext cx="1174750" cy="1176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srcRect/>
          <a:stretch>
            <a:fillRect/>
          </a:stretch>
        </p:blipFill>
        <p:spPr bwMode="auto">
          <a:xfrm>
            <a:off x="98425" y="3217863"/>
            <a:ext cx="1177925" cy="1179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Up Arrow 18"/>
          <p:cNvSpPr/>
          <p:nvPr/>
        </p:nvSpPr>
        <p:spPr>
          <a:xfrm>
            <a:off x="5832475" y="1219200"/>
            <a:ext cx="989013" cy="2427288"/>
          </a:xfrm>
          <a:prstGeom prst="upArrow">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endParaRPr>
          </a:p>
        </p:txBody>
      </p:sp>
      <p:sp>
        <p:nvSpPr>
          <p:cNvPr id="20" name="Up Arrow 19"/>
          <p:cNvSpPr/>
          <p:nvPr/>
        </p:nvSpPr>
        <p:spPr>
          <a:xfrm rot="2897255">
            <a:off x="7060407" y="1618456"/>
            <a:ext cx="989012" cy="2251075"/>
          </a:xfrm>
          <a:prstGeom prst="upArrow">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endParaRPr>
          </a:p>
        </p:txBody>
      </p:sp>
      <p:sp>
        <p:nvSpPr>
          <p:cNvPr id="21" name="Up Arrow 20"/>
          <p:cNvSpPr/>
          <p:nvPr/>
        </p:nvSpPr>
        <p:spPr>
          <a:xfrm rot="5400000">
            <a:off x="7332662" y="2684463"/>
            <a:ext cx="993775" cy="2476500"/>
          </a:xfrm>
          <a:prstGeom prst="upArrow">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endParaRPr>
          </a:p>
        </p:txBody>
      </p:sp>
      <p:sp>
        <p:nvSpPr>
          <p:cNvPr id="22" name="TextBox 21"/>
          <p:cNvSpPr txBox="1"/>
          <p:nvPr/>
        </p:nvSpPr>
        <p:spPr>
          <a:xfrm>
            <a:off x="7239000" y="3744913"/>
            <a:ext cx="1468438" cy="369887"/>
          </a:xfrm>
          <a:prstGeom prst="rect">
            <a:avLst/>
          </a:prstGeom>
          <a:noFill/>
        </p:spPr>
        <p:txBody>
          <a:bodyPr wrap="none">
            <a:spAutoFit/>
          </a:bodyPr>
          <a:lstStyle/>
          <a:p>
            <a:pPr>
              <a:defRPr/>
            </a:pPr>
            <a:r>
              <a:rPr lang="en-US" sz="2000" b="1" dirty="0">
                <a:solidFill>
                  <a:srgbClr val="FFFFFF"/>
                </a:solidFill>
                <a:effectLst>
                  <a:outerShdw blurRad="38100" dist="38100" dir="2700000" algn="tl">
                    <a:srgbClr val="000000">
                      <a:alpha val="43137"/>
                    </a:srgbClr>
                  </a:outerShdw>
                </a:effectLst>
              </a:rPr>
              <a:t>VELOCITY</a:t>
            </a:r>
          </a:p>
        </p:txBody>
      </p:sp>
      <p:sp>
        <p:nvSpPr>
          <p:cNvPr id="23" name="TextBox 22"/>
          <p:cNvSpPr txBox="1"/>
          <p:nvPr/>
        </p:nvSpPr>
        <p:spPr>
          <a:xfrm rot="19070348">
            <a:off x="6969125" y="2525713"/>
            <a:ext cx="1279525" cy="369887"/>
          </a:xfrm>
          <a:prstGeom prst="rect">
            <a:avLst/>
          </a:prstGeom>
          <a:noFill/>
        </p:spPr>
        <p:txBody>
          <a:bodyPr wrap="none">
            <a:spAutoFit/>
          </a:bodyPr>
          <a:lstStyle/>
          <a:p>
            <a:pPr>
              <a:defRPr/>
            </a:pPr>
            <a:r>
              <a:rPr lang="en-US" sz="2000" b="1" dirty="0">
                <a:solidFill>
                  <a:srgbClr val="FFFFFF"/>
                </a:solidFill>
                <a:effectLst>
                  <a:outerShdw blurRad="38100" dist="38100" dir="2700000" algn="tl">
                    <a:srgbClr val="000000">
                      <a:alpha val="43137"/>
                    </a:srgbClr>
                  </a:outerShdw>
                </a:effectLst>
              </a:rPr>
              <a:t>VARIETY</a:t>
            </a:r>
          </a:p>
        </p:txBody>
      </p:sp>
      <p:sp>
        <p:nvSpPr>
          <p:cNvPr id="24" name="TextBox 23"/>
          <p:cNvSpPr txBox="1"/>
          <p:nvPr/>
        </p:nvSpPr>
        <p:spPr>
          <a:xfrm rot="16200000">
            <a:off x="5695157" y="2132806"/>
            <a:ext cx="1282700" cy="369887"/>
          </a:xfrm>
          <a:prstGeom prst="rect">
            <a:avLst/>
          </a:prstGeom>
          <a:noFill/>
        </p:spPr>
        <p:txBody>
          <a:bodyPr wrap="none">
            <a:spAutoFit/>
          </a:bodyPr>
          <a:lstStyle/>
          <a:p>
            <a:pPr>
              <a:defRPr/>
            </a:pPr>
            <a:r>
              <a:rPr lang="en-US" sz="2000" b="1" dirty="0">
                <a:solidFill>
                  <a:srgbClr val="FFFFFF"/>
                </a:solidFill>
                <a:effectLst>
                  <a:outerShdw blurRad="38100" dist="38100" dir="2700000" algn="tl">
                    <a:srgbClr val="000000">
                      <a:alpha val="43137"/>
                    </a:srgbClr>
                  </a:outerShdw>
                </a:effectLst>
              </a:rPr>
              <a:t>VOLUME</a:t>
            </a:r>
          </a:p>
        </p:txBody>
      </p:sp>
      <p:pic>
        <p:nvPicPr>
          <p:cNvPr id="18447" name="Picture 24"/>
          <p:cNvPicPr>
            <a:picLocks/>
          </p:cNvPicPr>
          <p:nvPr/>
        </p:nvPicPr>
        <p:blipFill>
          <a:blip r:embed="rId5">
            <a:extLst>
              <a:ext uri="{28A0092B-C50C-407E-A947-70E740481C1C}">
                <a14:useLocalDpi xmlns:a14="http://schemas.microsoft.com/office/drawing/2010/main" val="0"/>
              </a:ext>
            </a:extLst>
          </a:blip>
          <a:srcRect r="6062"/>
          <a:stretch>
            <a:fillRect/>
          </a:stretch>
        </p:blipFill>
        <p:spPr bwMode="auto">
          <a:xfrm>
            <a:off x="5334000" y="3122613"/>
            <a:ext cx="2286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48" name="Straight Connector 26"/>
          <p:cNvCxnSpPr>
            <a:cxnSpLocks noChangeShapeType="1"/>
          </p:cNvCxnSpPr>
          <p:nvPr/>
        </p:nvCxnSpPr>
        <p:spPr bwMode="auto">
          <a:xfrm flipV="1">
            <a:off x="5562600" y="1295400"/>
            <a:ext cx="0" cy="541020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sp>
        <p:nvSpPr>
          <p:cNvPr id="31" name="TextBox 30"/>
          <p:cNvSpPr txBox="1">
            <a:spLocks noChangeArrowheads="1"/>
          </p:cNvSpPr>
          <p:nvPr/>
        </p:nvSpPr>
        <p:spPr bwMode="auto">
          <a:xfrm>
            <a:off x="5834063" y="4724400"/>
            <a:ext cx="2041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i="1">
                <a:hlinkClick r:id="rId6"/>
              </a:rPr>
              <a:t>Gartner, Feb 2001</a:t>
            </a:r>
            <a:endParaRPr lang="en-US" altLang="en-US" sz="2000" i="1"/>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ChangeAspect="1"/>
          </p:cNvGraphicFramePr>
          <p:nvPr>
            <p:extLst>
              <p:ext uri="{D42A27DB-BD31-4B8C-83A1-F6EECF244321}">
                <p14:modId xmlns:p14="http://schemas.microsoft.com/office/powerpoint/2010/main" val="3539688314"/>
              </p:ext>
            </p:extLst>
          </p:nvPr>
        </p:nvGraphicFramePr>
        <p:xfrm>
          <a:off x="1094015" y="1417638"/>
          <a:ext cx="7200900" cy="4897582"/>
        </p:xfrm>
        <a:graphic>
          <a:graphicData uri="http://schemas.openxmlformats.org/drawingml/2006/chart">
            <c:chart xmlns:c="http://schemas.openxmlformats.org/drawingml/2006/chart" xmlns:r="http://schemas.openxmlformats.org/officeDocument/2006/relationships" r:id="rId2"/>
          </a:graphicData>
        </a:graphic>
      </p:graphicFrame>
      <p:sp>
        <p:nvSpPr>
          <p:cNvPr id="19459" name="TextBox 4"/>
          <p:cNvSpPr txBox="1">
            <a:spLocks noChangeArrowheads="1"/>
          </p:cNvSpPr>
          <p:nvPr/>
        </p:nvSpPr>
        <p:spPr bwMode="auto">
          <a:xfrm>
            <a:off x="222250" y="6324600"/>
            <a:ext cx="5645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i="1"/>
              <a:t>Source: </a:t>
            </a:r>
            <a:r>
              <a:rPr lang="en-US" altLang="en-US" sz="1600" i="1">
                <a:hlinkClick r:id="rId3"/>
              </a:rPr>
              <a:t>Getting Value from Big Data</a:t>
            </a:r>
            <a:r>
              <a:rPr lang="en-US" altLang="en-US" sz="1600" i="1"/>
              <a:t>, Gartner Webinar, May 2012 </a:t>
            </a:r>
          </a:p>
        </p:txBody>
      </p:sp>
      <p:sp>
        <p:nvSpPr>
          <p:cNvPr id="19460" name="Title 1"/>
          <p:cNvSpPr>
            <a:spLocks noGrp="1"/>
          </p:cNvSpPr>
          <p:nvPr>
            <p:ph type="title"/>
          </p:nvPr>
        </p:nvSpPr>
        <p:spPr/>
        <p:txBody>
          <a:bodyPr/>
          <a:lstStyle/>
          <a:p>
            <a:r>
              <a:rPr lang="en-US" altLang="en-US" smtClean="0">
                <a:solidFill>
                  <a:srgbClr val="800000"/>
                </a:solidFill>
              </a:rPr>
              <a:t>Which Big Data characteristic is the biggest issue for your organization?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8650" y="449263"/>
            <a:ext cx="7886700" cy="993775"/>
          </a:xfrm>
        </p:spPr>
        <p:txBody>
          <a:bodyPr/>
          <a:lstStyle/>
          <a:p>
            <a:r>
              <a:rPr lang="en-US" altLang="en-US" smtClean="0"/>
              <a:t>Volume</a:t>
            </a: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6250" y="1839913"/>
            <a:ext cx="5543550" cy="4140200"/>
          </a:xfrm>
        </p:spPr>
      </p:pic>
      <p:sp>
        <p:nvSpPr>
          <p:cNvPr id="20484" name="Rectangle 1"/>
          <p:cNvSpPr>
            <a:spLocks noChangeArrowheads="1"/>
          </p:cNvSpPr>
          <p:nvPr/>
        </p:nvSpPr>
        <p:spPr bwMode="auto">
          <a:xfrm>
            <a:off x="5718175" y="2022475"/>
            <a:ext cx="34258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685800" indent="-3429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buClr>
                <a:srgbClr val="993300"/>
              </a:buClr>
              <a:buSzPct val="111000"/>
              <a:buFont typeface="Arial" panose="020B0604020202020204" pitchFamily="34" charset="0"/>
              <a:buChar char="•"/>
            </a:pPr>
            <a:r>
              <a:rPr lang="en-US" altLang="en-US">
                <a:solidFill>
                  <a:srgbClr val="993300"/>
                </a:solidFill>
              </a:rPr>
              <a:t>Volume</a:t>
            </a:r>
          </a:p>
          <a:p>
            <a:pPr lvl="2">
              <a:buClr>
                <a:srgbClr val="993300"/>
              </a:buClr>
              <a:buSzPct val="111000"/>
              <a:buFont typeface="Arial" panose="020B0604020202020204" pitchFamily="34" charset="0"/>
              <a:buChar char="•"/>
            </a:pPr>
            <a:r>
              <a:rPr lang="en-US" altLang="en-US" sz="2400">
                <a:solidFill>
                  <a:srgbClr val="993300"/>
                </a:solidFill>
              </a:rPr>
              <a:t>Petabytes, exabytes of data</a:t>
            </a:r>
          </a:p>
          <a:p>
            <a:pPr lvl="2">
              <a:buClr>
                <a:srgbClr val="993300"/>
              </a:buClr>
              <a:buSzPct val="111000"/>
              <a:buFont typeface="Arial" panose="020B0604020202020204" pitchFamily="34" charset="0"/>
              <a:buChar char="•"/>
            </a:pPr>
            <a:r>
              <a:rPr lang="en-US" altLang="en-US" sz="2400">
                <a:solidFill>
                  <a:srgbClr val="993300"/>
                </a:solidFill>
              </a:rPr>
              <a:t>Volumes too great for typical DBMS </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ヒラギノ角ゴ Pro W3"/>
                <a:cs typeface="ヒラギノ角ゴ Pro W3"/>
              </a:rPr>
              <a:t>Volume - Bytes Defined</a:t>
            </a:r>
          </a:p>
        </p:txBody>
      </p:sp>
      <p:sp>
        <p:nvSpPr>
          <p:cNvPr id="21507" name="Slide Number Placeholder 3"/>
          <p:cNvSpPr>
            <a:spLocks noGrp="1"/>
          </p:cNvSpPr>
          <p:nvPr>
            <p:ph type="sldNum" sz="quarter" idx="12"/>
          </p:nvPr>
        </p:nvSpPr>
        <p:spPr>
          <a:xfrm>
            <a:off x="457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r>
              <a:rPr lang="en-US" altLang="en-US" sz="1200" smtClean="0">
                <a:solidFill>
                  <a:srgbClr val="FFFFFF"/>
                </a:solidFill>
                <a:latin typeface="Calibri" panose="020F0502020204030204" pitchFamily="34" charset="0"/>
                <a:ea typeface="ヒラギノ角ゴ Pro W3"/>
              </a:rPr>
              <a:t>5-</a:t>
            </a:r>
            <a:fld id="{8D7454DD-3734-4848-AFF7-BDFF87997B29}" type="slidenum">
              <a:rPr lang="en-US" altLang="en-US" sz="1200" smtClean="0">
                <a:solidFill>
                  <a:srgbClr val="FFFFFF"/>
                </a:solidFill>
                <a:latin typeface="Calibri" panose="020F0502020204030204" pitchFamily="34" charset="0"/>
                <a:ea typeface="ヒラギノ角ゴ Pro W3"/>
              </a:rPr>
              <a:pPr algn="l">
                <a:spcBef>
                  <a:spcPct val="0"/>
                </a:spcBef>
                <a:buClrTx/>
                <a:buSzTx/>
                <a:buFontTx/>
                <a:buNone/>
              </a:pPr>
              <a:t>19</a:t>
            </a:fld>
            <a:endParaRPr lang="en-US" altLang="en-US" sz="1200" smtClean="0">
              <a:solidFill>
                <a:srgbClr val="FFFFFF"/>
              </a:solidFill>
              <a:latin typeface="Calibri" panose="020F0502020204030204" pitchFamily="34" charset="0"/>
              <a:ea typeface="ヒラギノ角ゴ Pro W3"/>
            </a:endParaRPr>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839788"/>
            <a:ext cx="6316662"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71950" y="2228850"/>
            <a:ext cx="3387725" cy="1600200"/>
          </a:xfrm>
          <a:prstGeom prst="rect">
            <a:avLst/>
          </a:prstGeom>
          <a:solidFill>
            <a:schemeClr val="accent3">
              <a:lumMod val="95000"/>
            </a:schemeClr>
          </a:solidFill>
        </p:spPr>
        <p:txBody>
          <a:bodyPr>
            <a:spAutoFit/>
          </a:bodyPr>
          <a:lstStyle/>
          <a:p>
            <a:pPr>
              <a:defRPr/>
            </a:pPr>
            <a:r>
              <a:rPr lang="en-US" sz="1400" dirty="0"/>
              <a:t>eBay data warehouse (2010) = 10 PB</a:t>
            </a:r>
          </a:p>
          <a:p>
            <a:pPr>
              <a:defRPr/>
            </a:pPr>
            <a:r>
              <a:rPr lang="en-US" sz="1400" dirty="0"/>
              <a:t/>
            </a:r>
            <a:br>
              <a:rPr lang="en-US" sz="1400" dirty="0"/>
            </a:br>
            <a:r>
              <a:rPr lang="en-US" sz="1400" dirty="0"/>
              <a:t>eBay will increase this 2.5 times by 2011</a:t>
            </a:r>
          </a:p>
          <a:p>
            <a:pPr>
              <a:defRPr/>
            </a:pPr>
            <a:endParaRPr lang="en-US" sz="1400" dirty="0"/>
          </a:p>
          <a:p>
            <a:pPr>
              <a:defRPr/>
            </a:pPr>
            <a:r>
              <a:rPr lang="en-US" sz="1400" dirty="0"/>
              <a:t>Teradata &gt; 10 PB</a:t>
            </a:r>
          </a:p>
          <a:p>
            <a:pPr>
              <a:defRPr/>
            </a:pPr>
            <a:endParaRPr lang="en-US" sz="1400" dirty="0"/>
          </a:p>
          <a:p>
            <a:pPr>
              <a:defRPr/>
            </a:pPr>
            <a:endParaRPr lang="en-US" sz="1400" dirty="0"/>
          </a:p>
        </p:txBody>
      </p:sp>
      <p:sp>
        <p:nvSpPr>
          <p:cNvPr id="2" name="TextBox 1"/>
          <p:cNvSpPr txBox="1"/>
          <p:nvPr/>
        </p:nvSpPr>
        <p:spPr>
          <a:xfrm>
            <a:off x="457200" y="6008914"/>
            <a:ext cx="3575957" cy="646331"/>
          </a:xfrm>
          <a:prstGeom prst="rect">
            <a:avLst/>
          </a:prstGeom>
          <a:noFill/>
        </p:spPr>
        <p:txBody>
          <a:bodyPr wrap="square" rtlCol="0">
            <a:spAutoFit/>
          </a:bodyPr>
          <a:lstStyle/>
          <a:p>
            <a:r>
              <a:rPr lang="en-US" dirty="0" smtClean="0"/>
              <a:t>Megabyte:  2</a:t>
            </a:r>
            <a:r>
              <a:rPr lang="en-US" baseline="30000" dirty="0" smtClean="0"/>
              <a:t>20</a:t>
            </a:r>
            <a:r>
              <a:rPr lang="en-US" dirty="0"/>
              <a:t> bytes or, loosely, one million bytes</a:t>
            </a:r>
            <a:endParaRPr lang="en-US" dirty="0"/>
          </a:p>
        </p:txBody>
      </p:sp>
      <p:sp>
        <p:nvSpPr>
          <p:cNvPr id="4" name="TextBox 3"/>
          <p:cNvSpPr txBox="1"/>
          <p:nvPr/>
        </p:nvSpPr>
        <p:spPr>
          <a:xfrm>
            <a:off x="4171950" y="5966400"/>
            <a:ext cx="4384220" cy="646331"/>
          </a:xfrm>
          <a:prstGeom prst="rect">
            <a:avLst/>
          </a:prstGeom>
          <a:noFill/>
        </p:spPr>
        <p:txBody>
          <a:bodyPr wrap="square" rtlCol="0">
            <a:spAutoFit/>
          </a:bodyPr>
          <a:lstStyle/>
          <a:p>
            <a:r>
              <a:rPr lang="en-US" dirty="0" smtClean="0"/>
              <a:t>Gigabyte: </a:t>
            </a:r>
            <a:r>
              <a:rPr lang="en-US" dirty="0"/>
              <a:t> </a:t>
            </a:r>
            <a:r>
              <a:rPr lang="en-US" dirty="0"/>
              <a:t> 2</a:t>
            </a:r>
            <a:r>
              <a:rPr lang="en-US" baseline="30000" dirty="0"/>
              <a:t>30</a:t>
            </a:r>
            <a:r>
              <a:rPr lang="en-US" dirty="0"/>
              <a:t> bytes </a:t>
            </a:r>
            <a:r>
              <a:rPr lang="en-US" dirty="0" smtClean="0"/>
              <a:t>or, loosely one </a:t>
            </a:r>
            <a:r>
              <a:rPr lang="en-US" dirty="0"/>
              <a:t>billion </a:t>
            </a:r>
            <a:r>
              <a:rPr lang="en-US" dirty="0" smtClean="0"/>
              <a:t>bytes</a:t>
            </a:r>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8040E8F-10D4-4789-9A2A-C5CBAE3601AE}" type="slidenum">
              <a:rPr lang="en-US" altLang="en-US" sz="1200" smtClean="0">
                <a:latin typeface="Garamond" panose="02020404030301010803" pitchFamily="18" charset="0"/>
              </a:rPr>
              <a:pPr>
                <a:spcBef>
                  <a:spcPct val="0"/>
                </a:spcBef>
                <a:buClrTx/>
                <a:buSzTx/>
                <a:buFontTx/>
                <a:buNone/>
              </a:pPr>
              <a:t>2</a:t>
            </a:fld>
            <a:endParaRPr lang="en-US" altLang="en-US" sz="1200" smtClean="0">
              <a:latin typeface="Garamond" panose="02020404030301010803" pitchFamily="18" charset="0"/>
            </a:endParaRPr>
          </a:p>
        </p:txBody>
      </p:sp>
      <p:sp>
        <p:nvSpPr>
          <p:cNvPr id="9219" name="Rectangle 2"/>
          <p:cNvSpPr>
            <a:spLocks noGrp="1" noChangeArrowheads="1"/>
          </p:cNvSpPr>
          <p:nvPr>
            <p:ph type="title"/>
          </p:nvPr>
        </p:nvSpPr>
        <p:spPr/>
        <p:txBody>
          <a:bodyPr/>
          <a:lstStyle/>
          <a:p>
            <a:pPr eaLnBrk="1" hangingPunct="1"/>
            <a:r>
              <a:rPr lang="en-US" altLang="en-US" smtClean="0"/>
              <a:t>CONTENTS</a:t>
            </a:r>
          </a:p>
        </p:txBody>
      </p:sp>
      <p:sp>
        <p:nvSpPr>
          <p:cNvPr id="9220" name="Rectangle 3"/>
          <p:cNvSpPr>
            <a:spLocks noGrp="1" noChangeArrowheads="1"/>
          </p:cNvSpPr>
          <p:nvPr>
            <p:ph type="body" idx="1"/>
          </p:nvPr>
        </p:nvSpPr>
        <p:spPr/>
        <p:txBody>
          <a:bodyPr/>
          <a:lstStyle/>
          <a:p>
            <a:pPr eaLnBrk="1" hangingPunct="1"/>
            <a:r>
              <a:rPr lang="en-US" altLang="en-US" sz="2400" b="1" dirty="0" smtClean="0">
                <a:solidFill>
                  <a:schemeClr val="tx2"/>
                </a:solidFill>
              </a:rPr>
              <a:t>Module 1:</a:t>
            </a:r>
            <a:r>
              <a:rPr lang="en-US" altLang="en-US" sz="2400" dirty="0" smtClean="0">
                <a:solidFill>
                  <a:schemeClr val="tx2"/>
                </a:solidFill>
              </a:rPr>
              <a:t> Big Data</a:t>
            </a:r>
          </a:p>
          <a:p>
            <a:pPr eaLnBrk="1" hangingPunct="1"/>
            <a:r>
              <a:rPr lang="en-US" altLang="en-US" sz="2400" b="1" dirty="0" smtClean="0">
                <a:solidFill>
                  <a:schemeClr val="tx2"/>
                </a:solidFill>
              </a:rPr>
              <a:t>Module 2: </a:t>
            </a:r>
            <a:r>
              <a:rPr lang="en-US" altLang="en-US" sz="2400" dirty="0" smtClean="0">
                <a:solidFill>
                  <a:schemeClr val="tx2"/>
                </a:solidFill>
              </a:rPr>
              <a:t>Business Intelligence/Analytics</a:t>
            </a:r>
          </a:p>
          <a:p>
            <a:pPr eaLnBrk="1" hangingPunct="1"/>
            <a:r>
              <a:rPr lang="en-US" altLang="en-US" sz="2400" b="1" dirty="0" smtClean="0">
                <a:solidFill>
                  <a:schemeClr val="tx2"/>
                </a:solidFill>
              </a:rPr>
              <a:t>Module 3: </a:t>
            </a:r>
            <a:r>
              <a:rPr lang="en-US" altLang="en-US" sz="2400" dirty="0" smtClean="0">
                <a:solidFill>
                  <a:schemeClr val="tx2"/>
                </a:solidFill>
              </a:rPr>
              <a:t>Visualization</a:t>
            </a:r>
          </a:p>
          <a:p>
            <a:pPr eaLnBrk="1" hangingPunct="1"/>
            <a:r>
              <a:rPr lang="en-US" altLang="en-US" sz="2400" b="1" dirty="0" smtClean="0">
                <a:solidFill>
                  <a:schemeClr val="tx2"/>
                </a:solidFill>
              </a:rPr>
              <a:t>Module 4: </a:t>
            </a:r>
            <a:r>
              <a:rPr lang="en-US" altLang="en-US" sz="2400" dirty="0" smtClean="0">
                <a:solidFill>
                  <a:schemeClr val="tx2"/>
                </a:solidFill>
              </a:rPr>
              <a:t>Data </a:t>
            </a:r>
            <a:r>
              <a:rPr lang="en-US" altLang="en-US" sz="2400" dirty="0" smtClean="0">
                <a:solidFill>
                  <a:schemeClr val="tx2"/>
                </a:solidFill>
              </a:rPr>
              <a:t>Mining</a:t>
            </a:r>
            <a:endParaRPr lang="en-US" altLang="en-US" sz="2400" dirty="0" smtClean="0">
              <a:solidFill>
                <a:srgbClr val="99330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7363" y="428625"/>
            <a:ext cx="7886700" cy="993775"/>
          </a:xfrm>
        </p:spPr>
        <p:txBody>
          <a:bodyPr/>
          <a:lstStyle/>
          <a:p>
            <a:r>
              <a:rPr lang="en-US" altLang="en-US" smtClean="0"/>
              <a:t>Velocity</a:t>
            </a:r>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03313"/>
            <a:ext cx="6394450" cy="4470400"/>
          </a:xfrm>
        </p:spPr>
      </p:pic>
      <p:sp>
        <p:nvSpPr>
          <p:cNvPr id="22532" name="Rectangle 1"/>
          <p:cNvSpPr>
            <a:spLocks noChangeArrowheads="1"/>
          </p:cNvSpPr>
          <p:nvPr/>
        </p:nvSpPr>
        <p:spPr bwMode="auto">
          <a:xfrm>
            <a:off x="6043613" y="1435100"/>
            <a:ext cx="2627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685800" indent="-3429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buClr>
                <a:srgbClr val="993300"/>
              </a:buClr>
              <a:buSzPct val="111000"/>
              <a:buFont typeface="Arial" panose="020B0604020202020204" pitchFamily="34" charset="0"/>
              <a:buChar char="•"/>
            </a:pPr>
            <a:r>
              <a:rPr lang="en-US" altLang="en-US" sz="2000">
                <a:solidFill>
                  <a:srgbClr val="993300"/>
                </a:solidFill>
              </a:rPr>
              <a:t>Velocity</a:t>
            </a:r>
          </a:p>
          <a:p>
            <a:pPr lvl="2">
              <a:buClr>
                <a:srgbClr val="993300"/>
              </a:buClr>
              <a:buSzPct val="111000"/>
              <a:buFont typeface="Arial" panose="020B0604020202020204" pitchFamily="34" charset="0"/>
              <a:buChar char="•"/>
            </a:pPr>
            <a:r>
              <a:rPr lang="en-US" altLang="en-US">
                <a:solidFill>
                  <a:srgbClr val="993300"/>
                </a:solidFill>
              </a:rPr>
              <a:t>Massive amount of streaming data</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6413" y="360363"/>
            <a:ext cx="7886700" cy="993775"/>
          </a:xfrm>
        </p:spPr>
        <p:txBody>
          <a:bodyPr/>
          <a:lstStyle/>
          <a:p>
            <a:r>
              <a:rPr lang="en-US" altLang="en-US" smtClean="0"/>
              <a:t>Variety</a:t>
            </a:r>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1638" y="1354138"/>
            <a:ext cx="6086475" cy="4292600"/>
          </a:xfrm>
        </p:spPr>
      </p:pic>
      <p:sp>
        <p:nvSpPr>
          <p:cNvPr id="23556" name="Rectangle 1"/>
          <p:cNvSpPr>
            <a:spLocks noChangeArrowheads="1"/>
          </p:cNvSpPr>
          <p:nvPr/>
        </p:nvSpPr>
        <p:spPr bwMode="auto">
          <a:xfrm>
            <a:off x="5980113" y="857250"/>
            <a:ext cx="292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685800" indent="-342900">
              <a:defRPr>
                <a:solidFill>
                  <a:schemeClr val="tx1"/>
                </a:solidFill>
                <a:latin typeface="Arial" panose="020B0604020202020204" pitchFamily="34" charset="0"/>
                <a:cs typeface="Arial" panose="020B0604020202020204" pitchFamily="34" charset="0"/>
              </a:defRPr>
            </a:lvl2pPr>
            <a:lvl3pPr marL="1028700"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buClr>
                <a:srgbClr val="993300"/>
              </a:buClr>
              <a:buSzPct val="111000"/>
              <a:buFont typeface="Arial" panose="020B0604020202020204" pitchFamily="34" charset="0"/>
              <a:buChar char="•"/>
            </a:pPr>
            <a:r>
              <a:rPr lang="en-US" altLang="en-US">
                <a:solidFill>
                  <a:srgbClr val="993300"/>
                </a:solidFill>
              </a:rPr>
              <a:t>Variety</a:t>
            </a:r>
          </a:p>
          <a:p>
            <a:pPr lvl="2">
              <a:buClr>
                <a:srgbClr val="993300"/>
              </a:buClr>
              <a:buSzPct val="111000"/>
              <a:buFont typeface="Arial" panose="020B0604020202020204" pitchFamily="34" charset="0"/>
              <a:buChar char="•"/>
            </a:pPr>
            <a:r>
              <a:rPr lang="en-US" altLang="en-US">
                <a:solidFill>
                  <a:srgbClr val="993300"/>
                </a:solidFill>
              </a:rPr>
              <a:t>Massive sets of unstructured/semi-structured data from Web traffic, social media, sensors, and so on</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98450" y="6291263"/>
            <a:ext cx="5645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i="1"/>
              <a:t>Source: </a:t>
            </a:r>
            <a:r>
              <a:rPr lang="en-US" altLang="en-US" sz="1600" i="1">
                <a:hlinkClick r:id="rId2"/>
              </a:rPr>
              <a:t>Getting Value from Big Data</a:t>
            </a:r>
            <a:r>
              <a:rPr lang="en-US" altLang="en-US" sz="1600" i="1"/>
              <a:t>, Gartner Webinar, May 2012 </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t="14117"/>
          <a:stretch>
            <a:fillRect/>
          </a:stretch>
        </p:blipFill>
        <p:spPr bwMode="auto">
          <a:xfrm>
            <a:off x="457200" y="1509486"/>
            <a:ext cx="82296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itle 3"/>
          <p:cNvSpPr>
            <a:spLocks noGrp="1"/>
          </p:cNvSpPr>
          <p:nvPr>
            <p:ph type="title"/>
          </p:nvPr>
        </p:nvSpPr>
        <p:spPr>
          <a:xfrm>
            <a:off x="457200" y="91282"/>
            <a:ext cx="8229600" cy="1139825"/>
          </a:xfrm>
        </p:spPr>
        <p:txBody>
          <a:bodyPr/>
          <a:lstStyle/>
          <a:p>
            <a:r>
              <a:rPr lang="en-US" altLang="en-US" smtClean="0"/>
              <a:t>Which source of data represents the most immediate opportunity?</a:t>
            </a:r>
          </a:p>
        </p:txBody>
      </p:sp>
      <p:sp>
        <p:nvSpPr>
          <p:cNvPr id="6" name="Oval 5"/>
          <p:cNvSpPr/>
          <p:nvPr/>
        </p:nvSpPr>
        <p:spPr bwMode="auto">
          <a:xfrm>
            <a:off x="298450" y="1250383"/>
            <a:ext cx="3702050" cy="5131934"/>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Big Data Opportunities</a:t>
            </a:r>
          </a:p>
        </p:txBody>
      </p:sp>
      <p:sp>
        <p:nvSpPr>
          <p:cNvPr id="27651" name="Text Box 6"/>
          <p:cNvSpPr txBox="1">
            <a:spLocks noChangeArrowheads="1"/>
          </p:cNvSpPr>
          <p:nvPr/>
        </p:nvSpPr>
        <p:spPr bwMode="auto">
          <a:xfrm>
            <a:off x="3543300" y="3336925"/>
            <a:ext cx="40767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200"/>
              </a:spcBef>
            </a:pPr>
            <a:r>
              <a:rPr lang="en-US" altLang="en-US" b="1">
                <a:solidFill>
                  <a:srgbClr val="993300"/>
                </a:solidFill>
              </a:rPr>
              <a:t>Discovering hidden insights</a:t>
            </a:r>
            <a:endParaRPr lang="en-US" altLang="en-US">
              <a:solidFill>
                <a:srgbClr val="993300"/>
              </a:solidFill>
            </a:endParaRPr>
          </a:p>
          <a:p>
            <a:pPr>
              <a:spcBef>
                <a:spcPts val="200"/>
              </a:spcBef>
            </a:pPr>
            <a:r>
              <a:rPr lang="en-US" altLang="en-US" dirty="0">
                <a:solidFill>
                  <a:srgbClr val="993300"/>
                </a:solidFill>
              </a:rPr>
              <a:t>e.g. anomalies forensics, patterns, trends</a:t>
            </a:r>
          </a:p>
        </p:txBody>
      </p:sp>
      <p:sp>
        <p:nvSpPr>
          <p:cNvPr id="27652" name="Text Box 8"/>
          <p:cNvSpPr txBox="1">
            <a:spLocks noChangeArrowheads="1"/>
          </p:cNvSpPr>
          <p:nvPr/>
        </p:nvSpPr>
        <p:spPr bwMode="auto">
          <a:xfrm>
            <a:off x="3430588" y="1705768"/>
            <a:ext cx="41910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200"/>
              </a:spcBef>
            </a:pPr>
            <a:r>
              <a:rPr lang="en-US" altLang="en-US" b="1" dirty="0">
                <a:solidFill>
                  <a:srgbClr val="993300"/>
                </a:solidFill>
              </a:rPr>
              <a:t>Making better informed decisions</a:t>
            </a:r>
          </a:p>
          <a:p>
            <a:pPr>
              <a:spcBef>
                <a:spcPts val="200"/>
              </a:spcBef>
            </a:pPr>
            <a:r>
              <a:rPr lang="en-US" altLang="en-US" dirty="0">
                <a:solidFill>
                  <a:srgbClr val="993300"/>
                </a:solidFill>
              </a:rPr>
              <a:t>e.g. strategies, recommendations </a:t>
            </a:r>
          </a:p>
        </p:txBody>
      </p:sp>
      <p:sp>
        <p:nvSpPr>
          <p:cNvPr id="27653" name="Text Box 7"/>
          <p:cNvSpPr txBox="1">
            <a:spLocks noChangeArrowheads="1"/>
          </p:cNvSpPr>
          <p:nvPr/>
        </p:nvSpPr>
        <p:spPr bwMode="auto">
          <a:xfrm>
            <a:off x="3543300" y="5148263"/>
            <a:ext cx="40782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200"/>
              </a:spcBef>
            </a:pPr>
            <a:r>
              <a:rPr lang="en-US" altLang="en-US" b="1">
                <a:solidFill>
                  <a:srgbClr val="993300"/>
                </a:solidFill>
              </a:rPr>
              <a:t>Automating business processes</a:t>
            </a:r>
          </a:p>
          <a:p>
            <a:pPr>
              <a:spcBef>
                <a:spcPts val="200"/>
              </a:spcBef>
            </a:pPr>
            <a:r>
              <a:rPr lang="en-US" altLang="en-US">
                <a:solidFill>
                  <a:srgbClr val="993300"/>
                </a:solidFill>
              </a:rPr>
              <a:t>e.g. complex events, translation</a:t>
            </a:r>
          </a:p>
        </p:txBody>
      </p:sp>
      <p:pic>
        <p:nvPicPr>
          <p:cNvPr id="11" name="Picture 5"/>
          <p:cNvPicPr>
            <a:picLocks noChangeAspect="1" noChangeArrowheads="1"/>
          </p:cNvPicPr>
          <p:nvPr/>
        </p:nvPicPr>
        <p:blipFill>
          <a:blip r:embed="rId2"/>
          <a:srcRect/>
          <a:stretch>
            <a:fillRect/>
          </a:stretch>
        </p:blipFill>
        <p:spPr bwMode="auto">
          <a:xfrm>
            <a:off x="1370013" y="3201988"/>
            <a:ext cx="1163637" cy="1163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3"/>
          <a:srcRect/>
          <a:stretch>
            <a:fillRect/>
          </a:stretch>
        </p:blipFill>
        <p:spPr bwMode="auto">
          <a:xfrm>
            <a:off x="1341438" y="1417638"/>
            <a:ext cx="1174750" cy="1163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4"/>
          <a:srcRect/>
          <a:stretch>
            <a:fillRect/>
          </a:stretch>
        </p:blipFill>
        <p:spPr bwMode="auto">
          <a:xfrm>
            <a:off x="1370013" y="4800600"/>
            <a:ext cx="1163637" cy="1163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22250" y="6367463"/>
            <a:ext cx="5645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i="1"/>
              <a:t>Source: </a:t>
            </a:r>
            <a:r>
              <a:rPr lang="en-US" altLang="en-US" sz="1600" i="1">
                <a:hlinkClick r:id="rId3"/>
              </a:rPr>
              <a:t>Getting Value from Big Data</a:t>
            </a:r>
            <a:r>
              <a:rPr lang="en-US" altLang="en-US" sz="1600" i="1"/>
              <a:t>, Gartner Webinar, May 2012 </a:t>
            </a:r>
          </a:p>
        </p:txBody>
      </p:sp>
      <p:sp>
        <p:nvSpPr>
          <p:cNvPr id="28675" name="Title 1"/>
          <p:cNvSpPr>
            <a:spLocks noGrp="1"/>
          </p:cNvSpPr>
          <p:nvPr>
            <p:ph type="title"/>
          </p:nvPr>
        </p:nvSpPr>
        <p:spPr/>
        <p:txBody>
          <a:bodyPr/>
          <a:lstStyle/>
          <a:p>
            <a:r>
              <a:rPr lang="en-US" altLang="en-US" smtClean="0"/>
              <a:t>Which is the biggest opportunity for Big Data in your organization?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t="14520"/>
          <a:stretch>
            <a:fillRect/>
          </a:stretch>
        </p:blipFill>
        <p:spPr bwMode="auto">
          <a:xfrm>
            <a:off x="-1410607" y="1295400"/>
            <a:ext cx="85582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51652" y="1155245"/>
            <a:ext cx="4191907" cy="3508653"/>
          </a:xfrm>
          <a:prstGeom prst="rect">
            <a:avLst/>
          </a:prstGeom>
          <a:noFill/>
        </p:spPr>
        <p:txBody>
          <a:bodyPr wrap="square">
            <a:spAutoFit/>
          </a:bodyPr>
          <a:lstStyle/>
          <a:p>
            <a:pPr>
              <a:defRPr/>
            </a:pPr>
            <a:r>
              <a:rPr lang="en-US" sz="2000" b="1" dirty="0">
                <a:solidFill>
                  <a:srgbClr val="993300"/>
                </a:solidFill>
              </a:rPr>
              <a:t>Through </a:t>
            </a:r>
            <a:r>
              <a:rPr lang="en-US" sz="2000" b="1" dirty="0" smtClean="0">
                <a:solidFill>
                  <a:srgbClr val="993300"/>
                </a:solidFill>
              </a:rPr>
              <a:t>2017:</a:t>
            </a:r>
            <a:r>
              <a:rPr lang="en-US" sz="2000" b="1" dirty="0">
                <a:solidFill>
                  <a:srgbClr val="993300"/>
                </a:solidFill>
              </a:rPr>
              <a:t/>
            </a:r>
            <a:br>
              <a:rPr lang="en-US" sz="2000" b="1" dirty="0">
                <a:solidFill>
                  <a:srgbClr val="993300"/>
                </a:solidFill>
              </a:rPr>
            </a:br>
            <a:endParaRPr lang="en-US" b="1" dirty="0">
              <a:solidFill>
                <a:srgbClr val="993300"/>
              </a:solidFill>
            </a:endParaRPr>
          </a:p>
          <a:p>
            <a:pPr marL="342900" indent="-342900">
              <a:buFont typeface="Arial" pitchFamily="34" charset="0"/>
              <a:buChar char="•"/>
              <a:defRPr/>
            </a:pPr>
            <a:r>
              <a:rPr lang="en-US" dirty="0">
                <a:solidFill>
                  <a:srgbClr val="993300"/>
                </a:solidFill>
              </a:rPr>
              <a:t>85% of Fortune 500 organizations will be unable to exploit big data for competitive advantage.</a:t>
            </a:r>
            <a:br>
              <a:rPr lang="en-US" dirty="0">
                <a:solidFill>
                  <a:srgbClr val="993300"/>
                </a:solidFill>
              </a:rPr>
            </a:br>
            <a:endParaRPr lang="en-US" dirty="0">
              <a:solidFill>
                <a:srgbClr val="993300"/>
              </a:solidFill>
            </a:endParaRPr>
          </a:p>
          <a:p>
            <a:pPr marL="342900" indent="-342900">
              <a:buFont typeface="Arial" pitchFamily="34" charset="0"/>
              <a:buChar char="•"/>
              <a:defRPr/>
            </a:pPr>
            <a:r>
              <a:rPr lang="en-US" dirty="0">
                <a:solidFill>
                  <a:srgbClr val="993300"/>
                </a:solidFill>
              </a:rPr>
              <a:t>Business analytics needs will drive 70% of investments in the expansion and modernization of information infrastructure.</a:t>
            </a:r>
          </a:p>
          <a:p>
            <a:pPr>
              <a:defRPr/>
            </a:pPr>
            <a:endParaRPr lang="en-US" sz="2000" dirty="0">
              <a:solidFill>
                <a:srgbClr val="993300"/>
              </a:solidFill>
            </a:endParaRPr>
          </a:p>
          <a:p>
            <a:pPr>
              <a:defRPr/>
            </a:pPr>
            <a:endParaRPr lang="en-US" sz="2000" dirty="0">
              <a:solidFill>
                <a:srgbClr val="9933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Identifying Insurance Fraud</a:t>
            </a:r>
          </a:p>
        </p:txBody>
      </p:sp>
      <p:sp>
        <p:nvSpPr>
          <p:cNvPr id="30723" name="Content Placeholder 2"/>
          <p:cNvSpPr>
            <a:spLocks noGrp="1"/>
          </p:cNvSpPr>
          <p:nvPr>
            <p:ph idx="1"/>
          </p:nvPr>
        </p:nvSpPr>
        <p:spPr>
          <a:xfrm>
            <a:off x="304800" y="796925"/>
            <a:ext cx="8626929" cy="4419600"/>
          </a:xfrm>
        </p:spPr>
        <p:txBody>
          <a:bodyPr/>
          <a:lstStyle/>
          <a:p>
            <a:pPr>
              <a:buSzPct val="120000"/>
              <a:buFont typeface="Arial" panose="020B0604020202020204" pitchFamily="34" charset="0"/>
              <a:buChar char="•"/>
            </a:pPr>
            <a:r>
              <a:rPr lang="en-US" altLang="en-US" sz="2400" dirty="0" smtClean="0">
                <a:solidFill>
                  <a:srgbClr val="800000"/>
                </a:solidFill>
              </a:rPr>
              <a:t>Opportunity</a:t>
            </a:r>
          </a:p>
          <a:p>
            <a:pPr lvl="1">
              <a:buSzPct val="120000"/>
              <a:buFont typeface="Arial" panose="020B0604020202020204" pitchFamily="34" charset="0"/>
              <a:buChar char="•"/>
            </a:pPr>
            <a:r>
              <a:rPr lang="en-US" altLang="en-US" sz="1800" dirty="0" smtClean="0">
                <a:solidFill>
                  <a:srgbClr val="800000"/>
                </a:solidFill>
              </a:rPr>
              <a:t>Save and make money by reducing fraudulent </a:t>
            </a:r>
            <a:br>
              <a:rPr lang="en-US" altLang="en-US" sz="1800" dirty="0" smtClean="0">
                <a:solidFill>
                  <a:srgbClr val="800000"/>
                </a:solidFill>
              </a:rPr>
            </a:br>
            <a:r>
              <a:rPr lang="en-US" altLang="en-US" sz="1800" dirty="0" smtClean="0">
                <a:solidFill>
                  <a:srgbClr val="800000"/>
                </a:solidFill>
              </a:rPr>
              <a:t>auto insurance claims</a:t>
            </a:r>
          </a:p>
          <a:p>
            <a:pPr>
              <a:buSzPct val="120000"/>
              <a:buFont typeface="Arial" panose="020B0604020202020204" pitchFamily="34" charset="0"/>
              <a:buChar char="•"/>
            </a:pPr>
            <a:r>
              <a:rPr lang="en-US" altLang="en-US" sz="2400" dirty="0" smtClean="0">
                <a:solidFill>
                  <a:srgbClr val="800000"/>
                </a:solidFill>
              </a:rPr>
              <a:t>Data &amp; Analytics</a:t>
            </a:r>
          </a:p>
          <a:p>
            <a:pPr lvl="1">
              <a:buSzPct val="120000"/>
              <a:buFont typeface="Arial" panose="020B0604020202020204" pitchFamily="34" charset="0"/>
              <a:buChar char="•"/>
            </a:pPr>
            <a:r>
              <a:rPr lang="en-US" altLang="en-US" sz="1800" dirty="0" smtClean="0">
                <a:solidFill>
                  <a:srgbClr val="800000"/>
                </a:solidFill>
              </a:rPr>
              <a:t>Predictive analytics against years of historical claims and coverage data </a:t>
            </a:r>
          </a:p>
          <a:p>
            <a:pPr lvl="1">
              <a:buSzPct val="120000"/>
              <a:buFont typeface="Arial" panose="020B0604020202020204" pitchFamily="34" charset="0"/>
              <a:buChar char="•"/>
            </a:pPr>
            <a:r>
              <a:rPr lang="en-US" altLang="en-US" sz="1800" dirty="0" smtClean="0">
                <a:solidFill>
                  <a:srgbClr val="800000"/>
                </a:solidFill>
              </a:rPr>
              <a:t>Text mining adjuster reports for hidden clues, e.g. missing facts, inconsistencies, changed stories  </a:t>
            </a:r>
          </a:p>
          <a:p>
            <a:pPr>
              <a:buSzPct val="120000"/>
              <a:buFont typeface="Arial" panose="020B0604020202020204" pitchFamily="34" charset="0"/>
              <a:buChar char="•"/>
            </a:pPr>
            <a:r>
              <a:rPr lang="en-US" altLang="en-US" sz="2400" dirty="0" smtClean="0">
                <a:solidFill>
                  <a:srgbClr val="800000"/>
                </a:solidFill>
              </a:rPr>
              <a:t>Results</a:t>
            </a:r>
            <a:endParaRPr lang="en-US" altLang="en-US" sz="2000" dirty="0" smtClean="0">
              <a:solidFill>
                <a:srgbClr val="800000"/>
              </a:solidFill>
            </a:endParaRPr>
          </a:p>
          <a:p>
            <a:pPr lvl="1">
              <a:buSzPct val="120000"/>
              <a:buFont typeface="Arial" panose="020B0604020202020204" pitchFamily="34" charset="0"/>
              <a:buChar char="•"/>
            </a:pPr>
            <a:r>
              <a:rPr lang="en-US" altLang="en-US" sz="1800" dirty="0" smtClean="0">
                <a:solidFill>
                  <a:srgbClr val="800000"/>
                </a:solidFill>
              </a:rPr>
              <a:t>Improved success rate in pursuing fraudulent claims from 50% to 88%; reduced fraudulent claim investigation time by 95%</a:t>
            </a:r>
          </a:p>
          <a:p>
            <a:pPr lvl="1">
              <a:buSzPct val="120000"/>
              <a:buFont typeface="Arial" panose="020B0604020202020204" pitchFamily="34" charset="0"/>
              <a:buChar char="•"/>
            </a:pPr>
            <a:r>
              <a:rPr lang="en-US" altLang="en-US" sz="1800" dirty="0" smtClean="0">
                <a:solidFill>
                  <a:srgbClr val="800000"/>
                </a:solidFill>
              </a:rPr>
              <a:t>Marketing to individuals with low propensity for fraud </a:t>
            </a:r>
          </a:p>
        </p:txBody>
      </p:sp>
      <p:sp>
        <p:nvSpPr>
          <p:cNvPr id="4" name="Footer Placeholder 3"/>
          <p:cNvSpPr>
            <a:spLocks noGrp="1"/>
          </p:cNvSpPr>
          <p:nvPr>
            <p:ph type="ftr" sz="quarter" idx="11"/>
          </p:nvPr>
        </p:nvSpPr>
        <p:spPr>
          <a:xfrm>
            <a:off x="457200" y="6243638"/>
            <a:ext cx="2133600" cy="457200"/>
          </a:xfrm>
        </p:spPr>
        <p:txBody>
          <a:bodyPr/>
          <a:lstStyle/>
          <a:p>
            <a:pPr algn="l">
              <a:defRPr/>
            </a:pPr>
            <a:r>
              <a:rPr lang="en-US" dirty="0" smtClean="0"/>
              <a:t> </a:t>
            </a:r>
            <a:fld id="{7CCFAD2E-527F-47CA-A0C3-58E55D9D8CED}" type="slidenum">
              <a:rPr lang="en-US" smtClean="0"/>
              <a:pPr algn="l">
                <a:defRPr/>
              </a:pPr>
              <a:t>25</a:t>
            </a:fld>
            <a:endParaRPr lang="en-US" dirty="0"/>
          </a:p>
        </p:txBody>
      </p:sp>
      <p:sp>
        <p:nvSpPr>
          <p:cNvPr id="32773" name="TextBox 6"/>
          <p:cNvSpPr txBox="1">
            <a:spLocks noChangeArrowheads="1"/>
          </p:cNvSpPr>
          <p:nvPr/>
        </p:nvSpPr>
        <p:spPr bwMode="auto">
          <a:xfrm>
            <a:off x="157842" y="4754563"/>
            <a:ext cx="898615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000" b="1" i="1" dirty="0" smtClean="0">
                <a:solidFill>
                  <a:schemeClr val="tx2">
                    <a:lumMod val="50000"/>
                  </a:schemeClr>
                </a:solidFill>
              </a:rPr>
              <a:t>What </a:t>
            </a:r>
            <a:r>
              <a:rPr lang="en-US" altLang="en-US" sz="2000" b="1" i="1" dirty="0" smtClean="0">
                <a:solidFill>
                  <a:schemeClr val="tx2">
                    <a:lumMod val="50000"/>
                  </a:schemeClr>
                </a:solidFill>
              </a:rPr>
              <a:t> **“</a:t>
            </a:r>
            <a:r>
              <a:rPr lang="en-US" altLang="en-US" sz="2000" b="1" i="1" dirty="0" smtClean="0">
                <a:solidFill>
                  <a:schemeClr val="tx2">
                    <a:lumMod val="50000"/>
                  </a:schemeClr>
                </a:solidFill>
              </a:rPr>
              <a:t>dark data” is just laying around that can transform business processes?</a:t>
            </a:r>
          </a:p>
        </p:txBody>
      </p:sp>
      <p:pic>
        <p:nvPicPr>
          <p:cNvPr id="30726" name="Picture 2" descr="http://www.altiusdirectory.com/Insurance/images/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738" y="245270"/>
            <a:ext cx="1685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1"/>
          <p:cNvSpPr txBox="1">
            <a:spLocks noChangeArrowheads="1"/>
          </p:cNvSpPr>
          <p:nvPr/>
        </p:nvSpPr>
        <p:spPr bwMode="auto">
          <a:xfrm>
            <a:off x="6810375" y="642938"/>
            <a:ext cx="139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t>Auto Insurance</a:t>
            </a:r>
          </a:p>
        </p:txBody>
      </p:sp>
      <p:sp>
        <p:nvSpPr>
          <p:cNvPr id="2" name="TextBox 1"/>
          <p:cNvSpPr txBox="1"/>
          <p:nvPr/>
        </p:nvSpPr>
        <p:spPr>
          <a:xfrm>
            <a:off x="157842" y="5500509"/>
            <a:ext cx="8839199" cy="1200329"/>
          </a:xfrm>
          <a:prstGeom prst="rect">
            <a:avLst/>
          </a:prstGeom>
          <a:noFill/>
        </p:spPr>
        <p:txBody>
          <a:bodyPr wrap="square" rtlCol="0">
            <a:spAutoFit/>
          </a:bodyPr>
          <a:lstStyle/>
          <a:p>
            <a:r>
              <a:rPr lang="en-US" dirty="0" smtClean="0"/>
              <a:t>**Operational</a:t>
            </a:r>
            <a:r>
              <a:rPr lang="en-US" dirty="0"/>
              <a:t> </a:t>
            </a:r>
            <a:r>
              <a:rPr lang="en-US" b="1" dirty="0"/>
              <a:t>data</a:t>
            </a:r>
            <a:r>
              <a:rPr lang="en-US" dirty="0"/>
              <a:t> that is not being used. Consulting and market research company Gartner Inc. describes </a:t>
            </a:r>
            <a:r>
              <a:rPr lang="en-US" b="1" dirty="0"/>
              <a:t>dark data</a:t>
            </a:r>
            <a:r>
              <a:rPr lang="en-US" dirty="0"/>
              <a:t> as "information assets that organizations collect, process and store in the course of their regular business activity, but generally fail to use for other purposes."</a:t>
            </a:r>
            <a:endParaRPr lang="en-US"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Quality Improvement</a:t>
            </a:r>
          </a:p>
        </p:txBody>
      </p:sp>
      <p:sp>
        <p:nvSpPr>
          <p:cNvPr id="32771" name="Content Placeholder 2"/>
          <p:cNvSpPr>
            <a:spLocks noGrp="1"/>
          </p:cNvSpPr>
          <p:nvPr>
            <p:ph idx="1"/>
          </p:nvPr>
        </p:nvSpPr>
        <p:spPr>
          <a:xfrm>
            <a:off x="285750" y="847725"/>
            <a:ext cx="6529388" cy="4419600"/>
          </a:xfrm>
        </p:spPr>
        <p:txBody>
          <a:bodyPr/>
          <a:lstStyle/>
          <a:p>
            <a:r>
              <a:rPr lang="en-US" altLang="en-US" sz="2400" smtClean="0">
                <a:solidFill>
                  <a:srgbClr val="800000"/>
                </a:solidFill>
              </a:rPr>
              <a:t>Opportunity</a:t>
            </a:r>
            <a:endParaRPr lang="en-US" altLang="en-US" sz="2000" smtClean="0">
              <a:solidFill>
                <a:srgbClr val="800000"/>
              </a:solidFill>
            </a:endParaRPr>
          </a:p>
          <a:p>
            <a:pPr lvl="1"/>
            <a:r>
              <a:rPr lang="en-US" altLang="en-US" sz="1800" smtClean="0">
                <a:solidFill>
                  <a:srgbClr val="800000"/>
                </a:solidFill>
              </a:rPr>
              <a:t>Move from manual to automated inspection of burger bun production to ensure and improve quality</a:t>
            </a:r>
          </a:p>
          <a:p>
            <a:r>
              <a:rPr lang="en-US" altLang="en-US" sz="2400" smtClean="0">
                <a:solidFill>
                  <a:srgbClr val="800000"/>
                </a:solidFill>
              </a:rPr>
              <a:t>Data &amp; Analytics</a:t>
            </a:r>
          </a:p>
          <a:p>
            <a:pPr lvl="1"/>
            <a:r>
              <a:rPr lang="en-US" altLang="en-US" sz="1800" smtClean="0">
                <a:solidFill>
                  <a:srgbClr val="800000"/>
                </a:solidFill>
              </a:rPr>
              <a:t>Photo-analyze over 1000 buns-per-minute for color, shape and seed distribution</a:t>
            </a:r>
          </a:p>
          <a:p>
            <a:pPr lvl="1"/>
            <a:r>
              <a:rPr lang="en-US" altLang="en-US" sz="1800" smtClean="0">
                <a:solidFill>
                  <a:srgbClr val="800000"/>
                </a:solidFill>
              </a:rPr>
              <a:t>Continually adjust ovens and process automatically </a:t>
            </a:r>
          </a:p>
          <a:p>
            <a:r>
              <a:rPr lang="en-US" altLang="en-US" sz="2400" smtClean="0">
                <a:solidFill>
                  <a:srgbClr val="800000"/>
                </a:solidFill>
              </a:rPr>
              <a:t>Result</a:t>
            </a:r>
          </a:p>
          <a:p>
            <a:pPr lvl="1"/>
            <a:r>
              <a:rPr lang="en-US" altLang="en-US" sz="1800" smtClean="0">
                <a:solidFill>
                  <a:srgbClr val="800000"/>
                </a:solidFill>
              </a:rPr>
              <a:t>Eliminate 1000s of pounds of wasted product per year; speed production; save energy; Reduce manual labor costs</a:t>
            </a:r>
          </a:p>
        </p:txBody>
      </p:sp>
      <p:sp>
        <p:nvSpPr>
          <p:cNvPr id="4" name="Footer Placeholder 3"/>
          <p:cNvSpPr>
            <a:spLocks noGrp="1"/>
          </p:cNvSpPr>
          <p:nvPr>
            <p:ph type="ftr" sz="quarter" idx="11"/>
          </p:nvPr>
        </p:nvSpPr>
        <p:spPr>
          <a:xfrm>
            <a:off x="457200" y="6243638"/>
            <a:ext cx="2133600" cy="457200"/>
          </a:xfrm>
        </p:spPr>
        <p:txBody>
          <a:bodyPr/>
          <a:lstStyle/>
          <a:p>
            <a:pPr algn="l">
              <a:defRPr/>
            </a:pPr>
            <a:r>
              <a:rPr lang="en-US" dirty="0" smtClean="0"/>
              <a:t> </a:t>
            </a:r>
            <a:fld id="{EE910BE7-5304-4BF9-BDB5-B4A2A0D78E96}" type="slidenum">
              <a:rPr lang="en-US" smtClean="0"/>
              <a:pPr algn="l">
                <a:defRPr/>
              </a:pPr>
              <a:t>26</a:t>
            </a:fld>
            <a:endParaRPr lang="en-US" dirty="0"/>
          </a:p>
        </p:txBody>
      </p:sp>
      <p:pic>
        <p:nvPicPr>
          <p:cNvPr id="12" name="Picture 10" descr="http://www.foodpeoplewant.com/wp-content/uploads/2010/05/Homemade-Sesame-Seed-Buns1.jpg"/>
          <p:cNvPicPr>
            <a:picLocks noChangeAspect="1" noChangeArrowheads="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15137" y="1863724"/>
            <a:ext cx="2186401" cy="1639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2774" name="Picture 3" descr="http://www.easyvectors.com/assets/images/vectors/afbig/mcdonald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98500"/>
            <a:ext cx="1600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6"/>
          <p:cNvSpPr txBox="1">
            <a:spLocks noChangeArrowheads="1"/>
          </p:cNvSpPr>
          <p:nvPr/>
        </p:nvSpPr>
        <p:spPr bwMode="auto">
          <a:xfrm>
            <a:off x="457200" y="5307013"/>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i="1">
                <a:solidFill>
                  <a:srgbClr val="800000"/>
                </a:solidFill>
              </a:rPr>
              <a:t>Is the company using all of its “senses” to observe, measure and optimize business processes?</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Improving Corporate Image</a:t>
            </a:r>
          </a:p>
        </p:txBody>
      </p:sp>
      <p:sp>
        <p:nvSpPr>
          <p:cNvPr id="33795" name="Content Placeholder 2"/>
          <p:cNvSpPr>
            <a:spLocks noGrp="1"/>
          </p:cNvSpPr>
          <p:nvPr>
            <p:ph idx="1"/>
          </p:nvPr>
        </p:nvSpPr>
        <p:spPr>
          <a:xfrm>
            <a:off x="285750" y="1143000"/>
            <a:ext cx="6800850" cy="4419600"/>
          </a:xfrm>
        </p:spPr>
        <p:txBody>
          <a:bodyPr/>
          <a:lstStyle/>
          <a:p>
            <a:pPr>
              <a:buSzPct val="120000"/>
              <a:buFont typeface="Arial" panose="020B0604020202020204" pitchFamily="34" charset="0"/>
              <a:buChar char="•"/>
            </a:pPr>
            <a:r>
              <a:rPr lang="en-US" altLang="en-US" sz="2000" smtClean="0">
                <a:solidFill>
                  <a:srgbClr val="800000"/>
                </a:solidFill>
              </a:rPr>
              <a:t>Opportunity</a:t>
            </a:r>
          </a:p>
          <a:p>
            <a:pPr lvl="1">
              <a:buSzPct val="120000"/>
              <a:buFont typeface="Arial" panose="020B0604020202020204" pitchFamily="34" charset="0"/>
              <a:buChar char="•"/>
            </a:pPr>
            <a:r>
              <a:rPr lang="en-US" altLang="en-US" sz="1800" smtClean="0">
                <a:solidFill>
                  <a:srgbClr val="800000"/>
                </a:solidFill>
              </a:rPr>
              <a:t>Improve reputation, brand and buzz by tapping social media</a:t>
            </a:r>
          </a:p>
          <a:p>
            <a:pPr>
              <a:buSzPct val="120000"/>
              <a:buFont typeface="Arial" panose="020B0604020202020204" pitchFamily="34" charset="0"/>
              <a:buChar char="•"/>
            </a:pPr>
            <a:r>
              <a:rPr lang="en-US" altLang="en-US" sz="2000" smtClean="0">
                <a:solidFill>
                  <a:srgbClr val="800000"/>
                </a:solidFill>
              </a:rPr>
              <a:t>Data &amp; Analytics</a:t>
            </a:r>
          </a:p>
          <a:p>
            <a:pPr lvl="1">
              <a:buSzPct val="120000"/>
              <a:buFont typeface="Arial" panose="020B0604020202020204" pitchFamily="34" charset="0"/>
              <a:buChar char="•"/>
            </a:pPr>
            <a:r>
              <a:rPr lang="en-US" altLang="en-US" sz="1800" smtClean="0">
                <a:solidFill>
                  <a:srgbClr val="800000"/>
                </a:solidFill>
              </a:rPr>
              <a:t>Continually scanning twitterverse for mentions of their business</a:t>
            </a:r>
          </a:p>
          <a:p>
            <a:pPr lvl="1">
              <a:buSzPct val="120000"/>
              <a:buFont typeface="Arial" panose="020B0604020202020204" pitchFamily="34" charset="0"/>
              <a:buChar char="•"/>
            </a:pPr>
            <a:r>
              <a:rPr lang="en-US" altLang="en-US" sz="1800" smtClean="0">
                <a:solidFill>
                  <a:srgbClr val="800000"/>
                </a:solidFill>
              </a:rPr>
              <a:t>Integrating tweeters with their robust customer management system </a:t>
            </a:r>
          </a:p>
          <a:p>
            <a:pPr>
              <a:buSzPct val="120000"/>
              <a:buFont typeface="Arial" panose="020B0604020202020204" pitchFamily="34" charset="0"/>
              <a:buChar char="•"/>
            </a:pPr>
            <a:r>
              <a:rPr lang="en-US" altLang="en-US" sz="2000" smtClean="0">
                <a:solidFill>
                  <a:srgbClr val="800000"/>
                </a:solidFill>
              </a:rPr>
              <a:t>Results</a:t>
            </a:r>
          </a:p>
          <a:p>
            <a:pPr lvl="1">
              <a:buSzPct val="120000"/>
              <a:buFont typeface="Arial" panose="020B0604020202020204" pitchFamily="34" charset="0"/>
              <a:buChar char="•"/>
            </a:pPr>
            <a:r>
              <a:rPr lang="en-US" altLang="en-US" sz="1800" smtClean="0">
                <a:solidFill>
                  <a:srgbClr val="800000"/>
                </a:solidFill>
              </a:rPr>
              <a:t>Saw tweet from a top customer lamenting late flight—no time to dine at Morton’s </a:t>
            </a:r>
          </a:p>
          <a:p>
            <a:pPr lvl="1">
              <a:buSzPct val="120000"/>
              <a:buFont typeface="Arial" panose="020B0604020202020204" pitchFamily="34" charset="0"/>
              <a:buChar char="•"/>
            </a:pPr>
            <a:r>
              <a:rPr lang="en-US" altLang="en-US" sz="1800" smtClean="0">
                <a:solidFill>
                  <a:srgbClr val="800000"/>
                </a:solidFill>
              </a:rPr>
              <a:t>Tuxedo-clad waiter waiting for him when he landed with a bag containing his favorite steak, prepared the way he normally likes it with all the fixin’s</a:t>
            </a:r>
          </a:p>
        </p:txBody>
      </p:sp>
      <p:pic>
        <p:nvPicPr>
          <p:cNvPr id="1026" name="Picture 2" descr="http://timenewsfeed.files.wordpress.com/2011/08/x2_7c8791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377710"/>
            <a:ext cx="1676400" cy="2803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3797" name="Picture 4" descr="http://www.conferencingadvisors.com/Portals/78096/images/mortons-steak-house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00"/>
            <a:ext cx="1905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6"/>
          <p:cNvSpPr txBox="1">
            <a:spLocks noChangeArrowheads="1"/>
          </p:cNvSpPr>
          <p:nvPr/>
        </p:nvSpPr>
        <p:spPr bwMode="auto">
          <a:xfrm>
            <a:off x="228600" y="5759450"/>
            <a:ext cx="7831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i="1">
                <a:solidFill>
                  <a:srgbClr val="800000"/>
                </a:solidFill>
              </a:rPr>
              <a:t>How can the company listen, analyze and respond in real-time?</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1300163" y="1706563"/>
            <a:ext cx="6972300" cy="2970212"/>
          </a:xfrm>
        </p:spPr>
        <p:txBody>
          <a:bodyPr lIns="68580" tIns="34290" rIns="68580" bIns="34290"/>
          <a:lstStyle/>
          <a:p>
            <a:pPr>
              <a:buSzPct val="120000"/>
              <a:buFont typeface="Arial" panose="020B0604020202020204" pitchFamily="34" charset="0"/>
              <a:buChar char="•"/>
            </a:pPr>
            <a:r>
              <a:rPr lang="en-US" altLang="en-US" sz="2400" b="0" smtClean="0">
                <a:solidFill>
                  <a:srgbClr val="800000"/>
                </a:solidFill>
              </a:rPr>
              <a:t>Read the case study “</a:t>
            </a:r>
            <a:r>
              <a:rPr lang="en-US" altLang="en-US" sz="2400" smtClean="0">
                <a:solidFill>
                  <a:srgbClr val="800000"/>
                </a:solidFill>
              </a:rPr>
              <a:t>Big Data, Big Rewards”</a:t>
            </a:r>
          </a:p>
        </p:txBody>
      </p:sp>
      <p:sp>
        <p:nvSpPr>
          <p:cNvPr id="3" name="Text Placeholder 2"/>
          <p:cNvSpPr>
            <a:spLocks noGrp="1"/>
          </p:cNvSpPr>
          <p:nvPr>
            <p:ph type="body" sz="quarter" idx="15"/>
          </p:nvPr>
        </p:nvSpPr>
        <p:spPr>
          <a:xfrm>
            <a:off x="600075" y="271463"/>
            <a:ext cx="6572250" cy="1360487"/>
          </a:xfrm>
        </p:spPr>
        <p:txBody>
          <a:bodyPr>
            <a:noAutofit/>
          </a:bodyPr>
          <a:lstStyle/>
          <a:p>
            <a:pPr algn="l" eaLnBrk="1" hangingPunct="1">
              <a:defRPr/>
            </a:pPr>
            <a:r>
              <a:rPr lang="en-US" sz="3600" dirty="0" smtClean="0">
                <a:solidFill>
                  <a:srgbClr val="800000"/>
                </a:solidFill>
                <a:latin typeface="+mj-lt"/>
              </a:rPr>
              <a:t>Big Data, Big Rewards</a:t>
            </a:r>
            <a:endParaRPr lang="en-US" sz="3600" dirty="0">
              <a:solidFill>
                <a:srgbClr val="800000"/>
              </a:solidFill>
              <a:latin typeface="+mj-lt"/>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08B2F0-72AA-4AAB-A21B-36B645B4ECEE}" type="slidenum">
              <a:rPr lang="en-US" altLang="en-US" sz="1200" smtClean="0">
                <a:latin typeface="Garamond" panose="02020404030301010803" pitchFamily="18" charset="0"/>
              </a:rPr>
              <a:pPr>
                <a:spcBef>
                  <a:spcPct val="0"/>
                </a:spcBef>
                <a:buClrTx/>
                <a:buSzTx/>
                <a:buFontTx/>
                <a:buNone/>
              </a:pPr>
              <a:t>29</a:t>
            </a:fld>
            <a:endParaRPr lang="en-US" altLang="en-US" sz="1200" smtClean="0">
              <a:latin typeface="Garamond" panose="02020404030301010803" pitchFamily="18" charset="0"/>
            </a:endParaRPr>
          </a:p>
        </p:txBody>
      </p:sp>
      <p:sp>
        <p:nvSpPr>
          <p:cNvPr id="37891" name="Rectangle 2"/>
          <p:cNvSpPr>
            <a:spLocks noGrp="1" noChangeArrowheads="1"/>
          </p:cNvSpPr>
          <p:nvPr>
            <p:ph type="ctrTitle"/>
          </p:nvPr>
        </p:nvSpPr>
        <p:spPr/>
        <p:txBody>
          <a:bodyPr/>
          <a:lstStyle/>
          <a:p>
            <a:pPr eaLnBrk="1" hangingPunct="1"/>
            <a:r>
              <a:rPr lang="en-US" altLang="en-US" sz="3200" smtClean="0"/>
              <a:t>Business Analytics</a:t>
            </a:r>
          </a:p>
        </p:txBody>
      </p:sp>
      <p:sp>
        <p:nvSpPr>
          <p:cNvPr id="37893" name="Text Box 4"/>
          <p:cNvSpPr txBox="1">
            <a:spLocks noChangeArrowheads="1"/>
          </p:cNvSpPr>
          <p:nvPr/>
        </p:nvSpPr>
        <p:spPr bwMode="auto">
          <a:xfrm>
            <a:off x="5257800" y="485775"/>
            <a:ext cx="223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MODULE 2</a:t>
            </a:r>
          </a:p>
        </p:txBody>
      </p:sp>
      <p:sp>
        <p:nvSpPr>
          <p:cNvPr id="2" name="Subtitle 1"/>
          <p:cNvSpPr>
            <a:spLocks noGrp="1"/>
          </p:cNvSpPr>
          <p:nvPr>
            <p:ph type="subTitle" idx="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1461739-1C62-43EB-AC07-C8F9E1890891}" type="slidenum">
              <a:rPr lang="en-US" altLang="en-US" sz="1200" smtClean="0">
                <a:latin typeface="Garamond" panose="02020404030301010803" pitchFamily="18" charset="0"/>
              </a:rPr>
              <a:pPr>
                <a:spcBef>
                  <a:spcPct val="0"/>
                </a:spcBef>
                <a:buClrTx/>
                <a:buSzTx/>
                <a:buFontTx/>
                <a:buNone/>
              </a:pPr>
              <a:t>3</a:t>
            </a:fld>
            <a:endParaRPr lang="en-US" altLang="en-US" sz="1200" smtClean="0">
              <a:latin typeface="Garamond" panose="02020404030301010803" pitchFamily="18" charset="0"/>
            </a:endParaRPr>
          </a:p>
        </p:txBody>
      </p:sp>
      <p:sp>
        <p:nvSpPr>
          <p:cNvPr id="11267" name="Rectangle 2"/>
          <p:cNvSpPr>
            <a:spLocks noGrp="1" noChangeArrowheads="1"/>
          </p:cNvSpPr>
          <p:nvPr>
            <p:ph type="ctrTitle"/>
          </p:nvPr>
        </p:nvSpPr>
        <p:spPr/>
        <p:txBody>
          <a:bodyPr/>
          <a:lstStyle/>
          <a:p>
            <a:pPr eaLnBrk="1" hangingPunct="1"/>
            <a:r>
              <a:rPr lang="en-US" altLang="en-US" sz="3200" smtClean="0"/>
              <a:t>What is Big Data?</a:t>
            </a:r>
          </a:p>
        </p:txBody>
      </p:sp>
      <p:sp>
        <p:nvSpPr>
          <p:cNvPr id="11269" name="Text Box 4"/>
          <p:cNvSpPr txBox="1">
            <a:spLocks noChangeArrowheads="1"/>
          </p:cNvSpPr>
          <p:nvPr/>
        </p:nvSpPr>
        <p:spPr bwMode="auto">
          <a:xfrm>
            <a:off x="5257800" y="485775"/>
            <a:ext cx="223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MODULE 1</a:t>
            </a:r>
          </a:p>
        </p:txBody>
      </p:sp>
      <p:sp>
        <p:nvSpPr>
          <p:cNvPr id="2" name="Subtitle 1"/>
          <p:cNvSpPr>
            <a:spLocks noGrp="1"/>
          </p:cNvSpPr>
          <p:nvPr>
            <p:ph type="subTitle" idx="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26"/>
          <p:cNvSpPr txBox="1">
            <a:spLocks noChangeArrowheads="1"/>
          </p:cNvSpPr>
          <p:nvPr/>
        </p:nvSpPr>
        <p:spPr bwMode="auto">
          <a:xfrm>
            <a:off x="641350" y="1673225"/>
            <a:ext cx="72628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1085850" indent="-34290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 typeface="Arial" panose="020B0604020202020204" pitchFamily="34" charset="0"/>
              <a:buChar char="•"/>
            </a:pPr>
            <a:r>
              <a:rPr lang="en-US" altLang="en-US" sz="2400">
                <a:solidFill>
                  <a:srgbClr val="993300"/>
                </a:solidFill>
                <a:ea typeface="MS PGothic" panose="020B0600070205080204" pitchFamily="34" charset="-128"/>
              </a:rPr>
              <a:t>Business Analytics/Business intelligence (BI) is a broad category of applications, technologies, and processes for: </a:t>
            </a:r>
          </a:p>
          <a:p>
            <a:pPr lvl="1" eaLnBrk="1" hangingPunct="1">
              <a:spcBef>
                <a:spcPct val="50000"/>
              </a:spcBef>
              <a:buClrTx/>
              <a:buSzTx/>
              <a:buFont typeface="Arial" panose="020B0604020202020204" pitchFamily="34" charset="0"/>
              <a:buChar char="•"/>
            </a:pPr>
            <a:r>
              <a:rPr lang="en-US" altLang="en-US" sz="2000">
                <a:solidFill>
                  <a:srgbClr val="993300"/>
                </a:solidFill>
                <a:ea typeface="MS PGothic" panose="020B0600070205080204" pitchFamily="34" charset="-128"/>
              </a:rPr>
              <a:t>gathering, </a:t>
            </a:r>
          </a:p>
          <a:p>
            <a:pPr lvl="1" eaLnBrk="1" hangingPunct="1">
              <a:spcBef>
                <a:spcPct val="50000"/>
              </a:spcBef>
              <a:buClrTx/>
              <a:buSzTx/>
              <a:buFont typeface="Arial" panose="020B0604020202020204" pitchFamily="34" charset="0"/>
              <a:buChar char="•"/>
            </a:pPr>
            <a:r>
              <a:rPr lang="en-US" altLang="en-US" sz="2000">
                <a:solidFill>
                  <a:srgbClr val="993300"/>
                </a:solidFill>
                <a:ea typeface="MS PGothic" panose="020B0600070205080204" pitchFamily="34" charset="-128"/>
              </a:rPr>
              <a:t>storing, </a:t>
            </a:r>
          </a:p>
          <a:p>
            <a:pPr lvl="1" eaLnBrk="1" hangingPunct="1">
              <a:spcBef>
                <a:spcPct val="50000"/>
              </a:spcBef>
              <a:buClrTx/>
              <a:buSzTx/>
              <a:buFont typeface="Arial" panose="020B0604020202020204" pitchFamily="34" charset="0"/>
              <a:buChar char="•"/>
            </a:pPr>
            <a:r>
              <a:rPr lang="en-US" altLang="en-US" sz="2000">
                <a:solidFill>
                  <a:srgbClr val="993300"/>
                </a:solidFill>
                <a:ea typeface="MS PGothic" panose="020B0600070205080204" pitchFamily="34" charset="-128"/>
              </a:rPr>
              <a:t>accessing, and </a:t>
            </a:r>
          </a:p>
          <a:p>
            <a:pPr lvl="1" eaLnBrk="1" hangingPunct="1">
              <a:spcBef>
                <a:spcPct val="50000"/>
              </a:spcBef>
              <a:buClrTx/>
              <a:buSzTx/>
              <a:buFont typeface="Arial" panose="020B0604020202020204" pitchFamily="34" charset="0"/>
              <a:buChar char="•"/>
            </a:pPr>
            <a:r>
              <a:rPr lang="en-US" altLang="en-US" sz="2000">
                <a:solidFill>
                  <a:srgbClr val="993300"/>
                </a:solidFill>
                <a:ea typeface="MS PGothic" panose="020B0600070205080204" pitchFamily="34" charset="-128"/>
              </a:rPr>
              <a:t>analyzing data </a:t>
            </a:r>
          </a:p>
          <a:p>
            <a:pPr eaLnBrk="1" hangingPunct="1">
              <a:spcBef>
                <a:spcPct val="50000"/>
              </a:spcBef>
              <a:buClrTx/>
              <a:buSzTx/>
              <a:buFont typeface="Arial" panose="020B0604020202020204" pitchFamily="34" charset="0"/>
              <a:buChar char="•"/>
            </a:pPr>
            <a:r>
              <a:rPr lang="en-US" altLang="en-US" sz="2400">
                <a:solidFill>
                  <a:srgbClr val="993300"/>
                </a:solidFill>
                <a:ea typeface="MS PGothic" panose="020B0600070205080204" pitchFamily="34" charset="-128"/>
              </a:rPr>
              <a:t>to help business users make better decisions.</a:t>
            </a:r>
          </a:p>
        </p:txBody>
      </p:sp>
      <p:pic>
        <p:nvPicPr>
          <p:cNvPr id="39939" name="Picture 2" descr="Business Intellige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2681288"/>
            <a:ext cx="21336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1350" y="433388"/>
            <a:ext cx="7262813" cy="1200150"/>
          </a:xfrm>
          <a:prstGeom prst="rect">
            <a:avLst/>
          </a:prstGeom>
          <a:noFill/>
        </p:spPr>
        <p:txBody>
          <a:bodyPr>
            <a:spAutoFit/>
          </a:bodyPr>
          <a:lstStyle/>
          <a:p>
            <a:pPr>
              <a:defRPr/>
            </a:pPr>
            <a:r>
              <a:rPr lang="en-US" sz="3600" b="1" dirty="0">
                <a:solidFill>
                  <a:srgbClr val="993300"/>
                </a:solidFill>
                <a:latin typeface="+mj-lt"/>
              </a:rPr>
              <a:t>Business Analytics/Business Intelligence</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566738" y="179388"/>
            <a:ext cx="807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en-US" altLang="en-US" sz="3600" b="1" dirty="0" smtClean="0">
                <a:solidFill>
                  <a:srgbClr val="993300"/>
                </a:solidFill>
                <a:latin typeface="+mj-lt"/>
                <a:ea typeface="MS PGothic" panose="020B0600070205080204" pitchFamily="34" charset="-128"/>
              </a:rPr>
              <a:t>Things Are Getting More Complex</a:t>
            </a:r>
          </a:p>
        </p:txBody>
      </p:sp>
      <p:sp>
        <p:nvSpPr>
          <p:cNvPr id="41987" name="TextBox 2"/>
          <p:cNvSpPr txBox="1">
            <a:spLocks noChangeArrowheads="1"/>
          </p:cNvSpPr>
          <p:nvPr/>
        </p:nvSpPr>
        <p:spPr bwMode="auto">
          <a:xfrm>
            <a:off x="217488" y="1487488"/>
            <a:ext cx="87757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US" altLang="en-US" sz="2400" dirty="0">
                <a:solidFill>
                  <a:srgbClr val="993300"/>
                </a:solidFill>
                <a:ea typeface="MS PGothic" panose="020B0600070205080204" pitchFamily="34" charset="-128"/>
              </a:rPr>
              <a:t>Many companies are performing new kinds of analytics </a:t>
            </a:r>
            <a:r>
              <a:rPr lang="en-US" altLang="en-US" sz="2400" dirty="0" smtClean="0">
                <a:solidFill>
                  <a:srgbClr val="993300"/>
                </a:solidFill>
                <a:ea typeface="MS PGothic" panose="020B0600070205080204" pitchFamily="34" charset="-128"/>
              </a:rPr>
              <a:t>(**sentiment </a:t>
            </a:r>
            <a:r>
              <a:rPr lang="en-US" altLang="en-US" sz="2400" dirty="0">
                <a:solidFill>
                  <a:srgbClr val="993300"/>
                </a:solidFill>
                <a:ea typeface="MS PGothic" panose="020B0600070205080204" pitchFamily="34" charset="-128"/>
              </a:rPr>
              <a:t>analysis, etc.), to better and more quickly understand and respond to what customers are saying about them and their products.</a:t>
            </a:r>
          </a:p>
          <a:p>
            <a:pPr>
              <a:spcBef>
                <a:spcPct val="0"/>
              </a:spcBef>
              <a:buClrTx/>
              <a:buSzTx/>
              <a:buFont typeface="Arial" panose="020B0604020202020204" pitchFamily="34" charset="0"/>
              <a:buChar char="•"/>
            </a:pPr>
            <a:r>
              <a:rPr lang="en-US" altLang="en-US" sz="2400" dirty="0">
                <a:solidFill>
                  <a:srgbClr val="993300"/>
                </a:solidFill>
                <a:ea typeface="MS PGothic" panose="020B0600070205080204" pitchFamily="34" charset="-128"/>
              </a:rPr>
              <a:t>The </a:t>
            </a:r>
            <a:r>
              <a:rPr lang="en-US" altLang="en-US" sz="2400" b="1" dirty="0">
                <a:solidFill>
                  <a:srgbClr val="993300"/>
                </a:solidFill>
                <a:ea typeface="MS PGothic" panose="020B0600070205080204" pitchFamily="34" charset="-128"/>
              </a:rPr>
              <a:t>cloud</a:t>
            </a:r>
            <a:r>
              <a:rPr lang="en-US" altLang="en-US" sz="2400" dirty="0">
                <a:solidFill>
                  <a:srgbClr val="993300"/>
                </a:solidFill>
                <a:ea typeface="MS PGothic" panose="020B0600070205080204" pitchFamily="34" charset="-128"/>
              </a:rPr>
              <a:t>, and appliances are being used as data stores</a:t>
            </a:r>
          </a:p>
          <a:p>
            <a:pPr>
              <a:spcBef>
                <a:spcPct val="0"/>
              </a:spcBef>
              <a:buClrTx/>
              <a:buSzTx/>
              <a:buFont typeface="Arial" panose="020B0604020202020204" pitchFamily="34" charset="0"/>
              <a:buChar char="•"/>
            </a:pPr>
            <a:r>
              <a:rPr lang="en-US" altLang="en-US" sz="2400" dirty="0">
                <a:solidFill>
                  <a:srgbClr val="993300"/>
                </a:solidFill>
                <a:ea typeface="MS PGothic" panose="020B0600070205080204" pitchFamily="34" charset="-128"/>
              </a:rPr>
              <a:t>Advanced analytics are growing in popularity and importance</a:t>
            </a:r>
          </a:p>
        </p:txBody>
      </p:sp>
      <p:sp>
        <p:nvSpPr>
          <p:cNvPr id="2" name="TextBox 1"/>
          <p:cNvSpPr txBox="1"/>
          <p:nvPr/>
        </p:nvSpPr>
        <p:spPr>
          <a:xfrm>
            <a:off x="685800" y="4800600"/>
            <a:ext cx="7958138" cy="923330"/>
          </a:xfrm>
          <a:prstGeom prst="rect">
            <a:avLst/>
          </a:prstGeom>
          <a:noFill/>
        </p:spPr>
        <p:txBody>
          <a:bodyPr wrap="square" rtlCol="0">
            <a:spAutoFit/>
          </a:bodyPr>
          <a:lstStyle/>
          <a:p>
            <a:r>
              <a:rPr lang="en-US" b="1" dirty="0" smtClean="0"/>
              <a:t>**Sentiment </a:t>
            </a:r>
            <a:r>
              <a:rPr lang="en-US" b="1" dirty="0"/>
              <a:t>analysis</a:t>
            </a:r>
            <a:r>
              <a:rPr lang="en-US" dirty="0"/>
              <a:t> (also known as </a:t>
            </a:r>
            <a:r>
              <a:rPr lang="en-US" b="1" dirty="0"/>
              <a:t>opinion mining</a:t>
            </a:r>
            <a:r>
              <a:rPr lang="en-US" dirty="0"/>
              <a:t>) refers to the use of </a:t>
            </a:r>
            <a:r>
              <a:rPr lang="en-US" dirty="0">
                <a:hlinkClick r:id="rId3" tooltip="Natural language processing"/>
              </a:rPr>
              <a:t>natural language processing</a:t>
            </a:r>
            <a:r>
              <a:rPr lang="en-US" dirty="0"/>
              <a:t>, </a:t>
            </a:r>
            <a:r>
              <a:rPr lang="en-US" dirty="0">
                <a:hlinkClick r:id="rId4" tooltip="Text analytics"/>
              </a:rPr>
              <a:t>text analysis</a:t>
            </a:r>
            <a:r>
              <a:rPr lang="en-US" dirty="0"/>
              <a:t> and </a:t>
            </a:r>
            <a:r>
              <a:rPr lang="en-US" dirty="0">
                <a:hlinkClick r:id="rId5" tooltip="Computational linguistics"/>
              </a:rPr>
              <a:t>computational linguistics</a:t>
            </a:r>
            <a:r>
              <a:rPr lang="en-US" dirty="0"/>
              <a:t> to identify and extract subjective information in source materials.</a:t>
            </a:r>
            <a:endParaRPr lang="en-US"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54038" y="438150"/>
            <a:ext cx="7886700" cy="993775"/>
          </a:xfrm>
        </p:spPr>
        <p:txBody>
          <a:bodyPr/>
          <a:lstStyle/>
          <a:p>
            <a:r>
              <a:rPr lang="en-US" altLang="en-US" smtClean="0"/>
              <a:t>Uncertainty of Data</a:t>
            </a:r>
          </a:p>
        </p:txBody>
      </p:sp>
      <p:pic>
        <p:nvPicPr>
          <p:cNvPr id="440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25488" y="1428750"/>
            <a:ext cx="6224587" cy="4733925"/>
          </a:xfrm>
        </p:spPr>
      </p:pic>
      <p:sp>
        <p:nvSpPr>
          <p:cNvPr id="44036" name="Oval 1"/>
          <p:cNvSpPr>
            <a:spLocks noChangeArrowheads="1"/>
          </p:cNvSpPr>
          <p:nvPr/>
        </p:nvSpPr>
        <p:spPr bwMode="auto">
          <a:xfrm>
            <a:off x="725488" y="1431925"/>
            <a:ext cx="1978025" cy="1411288"/>
          </a:xfrm>
          <a:prstGeom prst="ellipse">
            <a:avLst/>
          </a:prstGeom>
          <a:noFill/>
          <a:ln w="38100" algn="ctr">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b="1"/>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Analytics Models</a:t>
            </a:r>
          </a:p>
        </p:txBody>
      </p:sp>
      <p:sp>
        <p:nvSpPr>
          <p:cNvPr id="4" name="Footer Placeholder 3"/>
          <p:cNvSpPr>
            <a:spLocks noGrp="1"/>
          </p:cNvSpPr>
          <p:nvPr>
            <p:ph type="ftr" sz="quarter" idx="11"/>
          </p:nvPr>
        </p:nvSpPr>
        <p:spPr>
          <a:xfrm>
            <a:off x="4343400" y="6489700"/>
            <a:ext cx="457200" cy="228600"/>
          </a:xfrm>
        </p:spPr>
        <p:txBody>
          <a:bodyPr/>
          <a:lstStyle/>
          <a:p>
            <a:pPr>
              <a:defRPr/>
            </a:pPr>
            <a:r>
              <a:rPr lang="en-US" dirty="0" smtClean="0"/>
              <a:t> </a:t>
            </a:r>
            <a:fld id="{B52D4DDD-A8FE-4485-A7FE-300B89E05B47}" type="slidenum">
              <a:rPr lang="en-US" smtClean="0"/>
              <a:pPr>
                <a:defRPr/>
              </a:pPr>
              <a:t>33</a:t>
            </a:fld>
            <a:endParaRPr lang="en-US" dirty="0"/>
          </a:p>
        </p:txBody>
      </p:sp>
      <p:sp>
        <p:nvSpPr>
          <p:cNvPr id="7" name="Text Box 2058"/>
          <p:cNvSpPr txBox="1">
            <a:spLocks noChangeArrowheads="1"/>
          </p:cNvSpPr>
          <p:nvPr/>
        </p:nvSpPr>
        <p:spPr bwMode="auto">
          <a:xfrm>
            <a:off x="6121086" y="1752600"/>
            <a:ext cx="1803714" cy="694658"/>
          </a:xfrm>
          <a:prstGeom prst="roundRect">
            <a:avLst/>
          </a:prstGeom>
          <a:solidFill>
            <a:schemeClr val="accent1">
              <a:lumMod val="75000"/>
            </a:schemeClr>
          </a:solidFill>
          <a:ln w="19050">
            <a:noFill/>
            <a:headEnd type="none" w="sm" len="sm"/>
            <a:tailEnd type="none" w="sm" len="sm"/>
          </a:ln>
          <a:effectLst>
            <a:innerShdw blurRad="63500" dist="50800" dir="27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tIns="64008" bIns="64008">
            <a:spAutoFit/>
          </a:bodyPr>
          <a:lstStyle/>
          <a:p>
            <a:pPr>
              <a:spcAft>
                <a:spcPts val="0"/>
              </a:spcAft>
              <a:buClr>
                <a:srgbClr val="00529B"/>
              </a:buClr>
              <a:buSzPct val="70000"/>
              <a:buFont typeface="Wingdings" pitchFamily="2" charset="2"/>
              <a:buNone/>
              <a:defRPr/>
            </a:pPr>
            <a:r>
              <a:rPr lang="en-US" b="1" dirty="0">
                <a:solidFill>
                  <a:srgbClr val="FFFFFF"/>
                </a:solidFill>
              </a:rPr>
              <a:t>Prescriptive</a:t>
            </a:r>
            <a:br>
              <a:rPr lang="en-US" b="1" dirty="0">
                <a:solidFill>
                  <a:srgbClr val="FFFFFF"/>
                </a:solidFill>
              </a:rPr>
            </a:br>
            <a:r>
              <a:rPr lang="en-US" b="1" dirty="0">
                <a:solidFill>
                  <a:srgbClr val="FFFFFF"/>
                </a:solidFill>
              </a:rPr>
              <a:t>Analytics</a:t>
            </a:r>
          </a:p>
        </p:txBody>
      </p:sp>
      <p:sp>
        <p:nvSpPr>
          <p:cNvPr id="8" name="Text Box 2057"/>
          <p:cNvSpPr txBox="1">
            <a:spLocks noChangeArrowheads="1"/>
          </p:cNvSpPr>
          <p:nvPr/>
        </p:nvSpPr>
        <p:spPr bwMode="auto">
          <a:xfrm>
            <a:off x="4444686" y="2545755"/>
            <a:ext cx="1803714" cy="694658"/>
          </a:xfrm>
          <a:prstGeom prst="roundRect">
            <a:avLst/>
          </a:prstGeom>
          <a:solidFill>
            <a:schemeClr val="accent1">
              <a:lumMod val="75000"/>
            </a:schemeClr>
          </a:solidFill>
          <a:ln w="19050">
            <a:noFill/>
            <a:headEnd type="none" w="sm" len="sm"/>
            <a:tailEnd type="none" w="sm" len="sm"/>
          </a:ln>
          <a:effectLst>
            <a:innerShdw blurRad="63500" dist="50800" dir="27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tIns="64008" bIns="64008">
            <a:spAutoFit/>
          </a:bodyPr>
          <a:lstStyle/>
          <a:p>
            <a:pPr>
              <a:spcAft>
                <a:spcPts val="0"/>
              </a:spcAft>
              <a:buClr>
                <a:srgbClr val="00529B"/>
              </a:buClr>
              <a:buSzPct val="70000"/>
              <a:buFont typeface="Wingdings" pitchFamily="2" charset="2"/>
              <a:buNone/>
              <a:defRPr/>
            </a:pPr>
            <a:r>
              <a:rPr lang="en-US" b="1" dirty="0">
                <a:solidFill>
                  <a:srgbClr val="FFFFFF"/>
                </a:solidFill>
              </a:rPr>
              <a:t>Predictive</a:t>
            </a:r>
            <a:br>
              <a:rPr lang="en-US" b="1" dirty="0">
                <a:solidFill>
                  <a:srgbClr val="FFFFFF"/>
                </a:solidFill>
              </a:rPr>
            </a:br>
            <a:r>
              <a:rPr lang="en-US" b="1" dirty="0">
                <a:solidFill>
                  <a:srgbClr val="FFFFFF"/>
                </a:solidFill>
              </a:rPr>
              <a:t>Analytics</a:t>
            </a:r>
            <a:endParaRPr lang="en-US" sz="1600" b="1" dirty="0">
              <a:solidFill>
                <a:srgbClr val="FFFFFF"/>
              </a:solidFill>
            </a:endParaRPr>
          </a:p>
        </p:txBody>
      </p:sp>
      <p:sp>
        <p:nvSpPr>
          <p:cNvPr id="9" name="Text Box 2056"/>
          <p:cNvSpPr txBox="1">
            <a:spLocks noChangeArrowheads="1"/>
          </p:cNvSpPr>
          <p:nvPr/>
        </p:nvSpPr>
        <p:spPr bwMode="auto">
          <a:xfrm>
            <a:off x="2768286" y="3343942"/>
            <a:ext cx="1803714" cy="694658"/>
          </a:xfrm>
          <a:prstGeom prst="roundRect">
            <a:avLst/>
          </a:prstGeom>
          <a:solidFill>
            <a:schemeClr val="accent1">
              <a:lumMod val="75000"/>
            </a:schemeClr>
          </a:solidFill>
          <a:ln w="19050">
            <a:noFill/>
            <a:headEnd type="none" w="sm" len="sm"/>
            <a:tailEnd type="none" w="sm" len="sm"/>
          </a:ln>
          <a:effectLst>
            <a:innerShdw blurRad="63500" dist="50800" dir="27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tIns="64008" bIns="64008">
            <a:spAutoFit/>
          </a:bodyPr>
          <a:lstStyle/>
          <a:p>
            <a:pPr marL="169863" indent="-169863">
              <a:spcAft>
                <a:spcPts val="0"/>
              </a:spcAft>
              <a:buClr>
                <a:srgbClr val="00529B"/>
              </a:buClr>
              <a:buSzPct val="70000"/>
              <a:buFont typeface="Wingdings" pitchFamily="2" charset="2"/>
              <a:buNone/>
              <a:defRPr/>
            </a:pPr>
            <a:r>
              <a:rPr lang="en-US" b="1" dirty="0">
                <a:solidFill>
                  <a:srgbClr val="FFFFFF"/>
                </a:solidFill>
              </a:rPr>
              <a:t>Diagnostic</a:t>
            </a:r>
          </a:p>
          <a:p>
            <a:pPr marL="169863" indent="-169863">
              <a:spcAft>
                <a:spcPts val="0"/>
              </a:spcAft>
              <a:buClr>
                <a:srgbClr val="00529B"/>
              </a:buClr>
              <a:buSzPct val="70000"/>
              <a:buFont typeface="Wingdings" pitchFamily="2" charset="2"/>
              <a:buNone/>
              <a:defRPr/>
            </a:pPr>
            <a:r>
              <a:rPr lang="en-US" b="1" dirty="0">
                <a:solidFill>
                  <a:srgbClr val="FFFFFF"/>
                </a:solidFill>
              </a:rPr>
              <a:t>Analytics</a:t>
            </a:r>
          </a:p>
        </p:txBody>
      </p:sp>
      <p:sp>
        <p:nvSpPr>
          <p:cNvPr id="45069" name="TextBox 14"/>
          <p:cNvSpPr txBox="1">
            <a:spLocks noChangeArrowheads="1"/>
          </p:cNvSpPr>
          <p:nvPr/>
        </p:nvSpPr>
        <p:spPr bwMode="auto">
          <a:xfrm>
            <a:off x="1009650" y="3505200"/>
            <a:ext cx="1895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800000"/>
                </a:solidFill>
              </a:rPr>
              <a:t>What happened?</a:t>
            </a:r>
          </a:p>
        </p:txBody>
      </p:sp>
      <p:sp>
        <p:nvSpPr>
          <p:cNvPr id="45070" name="TextBox 15"/>
          <p:cNvSpPr txBox="1">
            <a:spLocks noChangeArrowheads="1"/>
          </p:cNvSpPr>
          <p:nvPr/>
        </p:nvSpPr>
        <p:spPr bwMode="auto">
          <a:xfrm>
            <a:off x="4387850" y="1954213"/>
            <a:ext cx="1893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800000"/>
                </a:solidFill>
              </a:rPr>
              <a:t>What will happen?</a:t>
            </a:r>
          </a:p>
        </p:txBody>
      </p:sp>
      <p:sp>
        <p:nvSpPr>
          <p:cNvPr id="45071" name="TextBox 16"/>
          <p:cNvSpPr txBox="1">
            <a:spLocks noChangeArrowheads="1"/>
          </p:cNvSpPr>
          <p:nvPr/>
        </p:nvSpPr>
        <p:spPr bwMode="auto">
          <a:xfrm>
            <a:off x="6096000" y="1143000"/>
            <a:ext cx="1895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800000"/>
                </a:solidFill>
              </a:rPr>
              <a:t>How can we make it happen?</a:t>
            </a:r>
          </a:p>
        </p:txBody>
      </p:sp>
      <p:sp>
        <p:nvSpPr>
          <p:cNvPr id="45072" name="TextBox 17"/>
          <p:cNvSpPr txBox="1">
            <a:spLocks noChangeArrowheads="1"/>
          </p:cNvSpPr>
          <p:nvPr/>
        </p:nvSpPr>
        <p:spPr bwMode="auto">
          <a:xfrm>
            <a:off x="2717800" y="2743200"/>
            <a:ext cx="1895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800000"/>
                </a:solidFill>
              </a:rPr>
              <a:t>Why did it happen?</a:t>
            </a:r>
          </a:p>
        </p:txBody>
      </p:sp>
      <p:sp>
        <p:nvSpPr>
          <p:cNvPr id="19" name="Text Box 2056"/>
          <p:cNvSpPr txBox="1">
            <a:spLocks noChangeArrowheads="1"/>
          </p:cNvSpPr>
          <p:nvPr/>
        </p:nvSpPr>
        <p:spPr bwMode="auto">
          <a:xfrm>
            <a:off x="1075615" y="4163473"/>
            <a:ext cx="1803714" cy="694658"/>
          </a:xfrm>
          <a:prstGeom prst="roundRect">
            <a:avLst/>
          </a:prstGeom>
          <a:solidFill>
            <a:schemeClr val="accent1">
              <a:lumMod val="75000"/>
            </a:schemeClr>
          </a:solidFill>
          <a:ln w="19050">
            <a:noFill/>
            <a:headEnd type="none" w="sm" len="sm"/>
            <a:tailEnd type="none" w="sm" len="sm"/>
          </a:ln>
          <a:effectLst>
            <a:innerShdw blurRad="63500" dist="50800" dir="27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tIns="64008" bIns="64008">
            <a:spAutoFit/>
          </a:bodyPr>
          <a:lstStyle/>
          <a:p>
            <a:pPr>
              <a:spcAft>
                <a:spcPts val="0"/>
              </a:spcAft>
              <a:buClr>
                <a:srgbClr val="00529B"/>
              </a:buClr>
              <a:buSzPct val="70000"/>
              <a:buFont typeface="Wingdings" pitchFamily="2" charset="2"/>
              <a:buNone/>
              <a:defRPr/>
            </a:pPr>
            <a:r>
              <a:rPr lang="en-US" b="1" dirty="0">
                <a:solidFill>
                  <a:srgbClr val="FFFFFF"/>
                </a:solidFill>
              </a:rPr>
              <a:t>Descriptive</a:t>
            </a:r>
            <a:br>
              <a:rPr lang="en-US" b="1" dirty="0">
                <a:solidFill>
                  <a:srgbClr val="FFFFFF"/>
                </a:solidFill>
              </a:rPr>
            </a:br>
            <a:r>
              <a:rPr lang="en-US" b="1" dirty="0">
                <a:solidFill>
                  <a:srgbClr val="FFFFFF"/>
                </a:solidFill>
              </a:rPr>
              <a:t>Analytics</a:t>
            </a:r>
          </a:p>
        </p:txBody>
      </p:sp>
      <p:grpSp>
        <p:nvGrpSpPr>
          <p:cNvPr id="45076" name="Group 21"/>
          <p:cNvGrpSpPr>
            <a:grpSpLocks/>
          </p:cNvGrpSpPr>
          <p:nvPr/>
        </p:nvGrpSpPr>
        <p:grpSpPr bwMode="auto">
          <a:xfrm>
            <a:off x="928688" y="1447800"/>
            <a:ext cx="7453312" cy="4637088"/>
            <a:chOff x="685800" y="1839599"/>
            <a:chExt cx="6767309" cy="4637401"/>
          </a:xfrm>
        </p:grpSpPr>
        <p:sp>
          <p:nvSpPr>
            <p:cNvPr id="45084" name="Line 2207"/>
            <p:cNvSpPr>
              <a:spLocks noChangeShapeType="1"/>
            </p:cNvSpPr>
            <p:nvPr/>
          </p:nvSpPr>
          <p:spPr bwMode="auto">
            <a:xfrm flipV="1">
              <a:off x="685800" y="1839599"/>
              <a:ext cx="6286" cy="4637401"/>
            </a:xfrm>
            <a:prstGeom prst="line">
              <a:avLst/>
            </a:prstGeom>
            <a:noFill/>
            <a:ln w="31750">
              <a:solidFill>
                <a:srgbClr val="CDCDCD"/>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45085" name="Line 2208"/>
            <p:cNvSpPr>
              <a:spLocks noChangeShapeType="1"/>
            </p:cNvSpPr>
            <p:nvPr/>
          </p:nvSpPr>
          <p:spPr bwMode="auto">
            <a:xfrm flipV="1">
              <a:off x="696709" y="6448222"/>
              <a:ext cx="6756400" cy="19050"/>
            </a:xfrm>
            <a:prstGeom prst="line">
              <a:avLst/>
            </a:prstGeom>
            <a:noFill/>
            <a:ln w="31750">
              <a:solidFill>
                <a:srgbClr val="CDCDCD"/>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45077" name="TextBox 22"/>
          <p:cNvSpPr txBox="1">
            <a:spLocks noChangeArrowheads="1"/>
          </p:cNvSpPr>
          <p:nvPr/>
        </p:nvSpPr>
        <p:spPr bwMode="auto">
          <a:xfrm rot="-5400000">
            <a:off x="247650" y="3133725"/>
            <a:ext cx="1009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529B"/>
                </a:solidFill>
              </a:rPr>
              <a:t>VALUE</a:t>
            </a:r>
          </a:p>
        </p:txBody>
      </p:sp>
      <p:sp>
        <p:nvSpPr>
          <p:cNvPr id="45078" name="TextBox 23"/>
          <p:cNvSpPr txBox="1">
            <a:spLocks noChangeArrowheads="1"/>
          </p:cNvSpPr>
          <p:nvPr/>
        </p:nvSpPr>
        <p:spPr bwMode="auto">
          <a:xfrm>
            <a:off x="3767138" y="6127750"/>
            <a:ext cx="165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529B"/>
                </a:solidFill>
              </a:rPr>
              <a:t>DIFFICULTY</a:t>
            </a:r>
          </a:p>
        </p:txBody>
      </p:sp>
      <p:sp>
        <p:nvSpPr>
          <p:cNvPr id="45079" name="TextBox 24"/>
          <p:cNvSpPr txBox="1">
            <a:spLocks noChangeArrowheads="1"/>
          </p:cNvSpPr>
          <p:nvPr/>
        </p:nvSpPr>
        <p:spPr bwMode="auto">
          <a:xfrm rot="-1548857">
            <a:off x="2371725" y="4302125"/>
            <a:ext cx="561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rPr>
              <a:t>Hindsight                  Insight                  Foresight</a:t>
            </a:r>
          </a:p>
        </p:txBody>
      </p:sp>
      <p:grpSp>
        <p:nvGrpSpPr>
          <p:cNvPr id="45080" name="Group 5"/>
          <p:cNvGrpSpPr>
            <a:grpSpLocks/>
          </p:cNvGrpSpPr>
          <p:nvPr/>
        </p:nvGrpSpPr>
        <p:grpSpPr bwMode="auto">
          <a:xfrm>
            <a:off x="798513" y="2693988"/>
            <a:ext cx="8124825" cy="2911475"/>
            <a:chOff x="797913" y="2694168"/>
            <a:chExt cx="8124859" cy="2910658"/>
          </a:xfrm>
        </p:grpSpPr>
        <p:sp>
          <p:nvSpPr>
            <p:cNvPr id="45081" name="Right Arrow 4"/>
            <p:cNvSpPr>
              <a:spLocks noChangeArrowheads="1"/>
            </p:cNvSpPr>
            <p:nvPr/>
          </p:nvSpPr>
          <p:spPr bwMode="auto">
            <a:xfrm rot="-1528950">
              <a:off x="797913" y="3740028"/>
              <a:ext cx="8124859" cy="587216"/>
            </a:xfrm>
            <a:prstGeom prst="rightArrow">
              <a:avLst>
                <a:gd name="adj1" fmla="val 62620"/>
                <a:gd name="adj2" fmla="val 47658"/>
              </a:avLst>
            </a:prstGeom>
            <a:solidFill>
              <a:srgbClr val="B9D0DC"/>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solidFill>
                  <a:srgbClr val="000000"/>
                </a:solidFill>
              </a:endParaRPr>
            </a:p>
          </p:txBody>
        </p:sp>
        <p:sp>
          <p:nvSpPr>
            <p:cNvPr id="45082" name="Oval 2203"/>
            <p:cNvSpPr>
              <a:spLocks noChangeArrowheads="1"/>
            </p:cNvSpPr>
            <p:nvPr/>
          </p:nvSpPr>
          <p:spPr bwMode="auto">
            <a:xfrm rot="-1471785">
              <a:off x="6350053" y="2694168"/>
              <a:ext cx="199647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717171"/>
                  </a:solidFill>
                </a:rPr>
                <a:t>Optimization</a:t>
              </a:r>
            </a:p>
          </p:txBody>
        </p:sp>
        <p:sp>
          <p:nvSpPr>
            <p:cNvPr id="45083" name="Rectangle 13"/>
            <p:cNvSpPr>
              <a:spLocks noChangeArrowheads="1"/>
            </p:cNvSpPr>
            <p:nvPr/>
          </p:nvSpPr>
          <p:spPr bwMode="auto">
            <a:xfrm rot="-1563280">
              <a:off x="1059072" y="5180094"/>
              <a:ext cx="198782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717171"/>
                  </a:solidFill>
                </a:rPr>
                <a:t>Information</a:t>
              </a:r>
            </a:p>
          </p:txBody>
        </p:sp>
      </p:grpSp>
      <p:cxnSp>
        <p:nvCxnSpPr>
          <p:cNvPr id="3" name="Straight Arrow Connector 2"/>
          <p:cNvCxnSpPr/>
          <p:nvPr/>
        </p:nvCxnSpPr>
        <p:spPr bwMode="auto">
          <a:xfrm flipV="1">
            <a:off x="2314225" y="3549549"/>
            <a:ext cx="382814" cy="332014"/>
          </a:xfrm>
          <a:prstGeom prst="straightConnector1">
            <a:avLst/>
          </a:prstGeom>
          <a:solidFill>
            <a:schemeClr val="accent1"/>
          </a:solidFill>
          <a:ln w="9525" cap="flat" cmpd="sng" algn="ctr">
            <a:solidFill>
              <a:schemeClr val="tx1"/>
            </a:solidFill>
            <a:prstDash val="solid"/>
            <a:miter lim="800000"/>
            <a:headEnd type="triangle"/>
            <a:tailEnd type="triangle"/>
          </a:ln>
          <a:effectLst/>
        </p:spPr>
      </p:cxn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838200" y="231775"/>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3600" b="1" dirty="0" smtClean="0">
                <a:solidFill>
                  <a:srgbClr val="993300"/>
                </a:solidFill>
                <a:latin typeface="+mj-lt"/>
                <a:ea typeface="MS PGothic" panose="020B0600070205080204" pitchFamily="34" charset="-128"/>
              </a:rPr>
              <a:t>Descriptive Analytics</a:t>
            </a:r>
          </a:p>
        </p:txBody>
      </p:sp>
      <p:pic>
        <p:nvPicPr>
          <p:cNvPr id="46083" name="Picture 2" descr="dashboar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2558991"/>
            <a:ext cx="2672443" cy="201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3" descr="data visualizat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0"/>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Olap repor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576513"/>
            <a:ext cx="3978424"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5"/>
          <p:cNvSpPr txBox="1">
            <a:spLocks noChangeArrowheads="1"/>
          </p:cNvSpPr>
          <p:nvPr/>
        </p:nvSpPr>
        <p:spPr bwMode="auto">
          <a:xfrm>
            <a:off x="3733800" y="46482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i="1">
                <a:solidFill>
                  <a:srgbClr val="993300"/>
                </a:solidFill>
                <a:ea typeface="MS PGothic" panose="020B0600070205080204" pitchFamily="34" charset="-128"/>
              </a:rPr>
              <a:t>What has occurred? </a:t>
            </a:r>
          </a:p>
        </p:txBody>
      </p:sp>
      <p:sp>
        <p:nvSpPr>
          <p:cNvPr id="46087" name="TextBox 1"/>
          <p:cNvSpPr txBox="1">
            <a:spLocks noChangeArrowheads="1"/>
          </p:cNvSpPr>
          <p:nvPr/>
        </p:nvSpPr>
        <p:spPr bwMode="auto">
          <a:xfrm>
            <a:off x="3543300" y="5156200"/>
            <a:ext cx="5600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993300"/>
                </a:solidFill>
                <a:ea typeface="MS PGothic" panose="020B0600070205080204" pitchFamily="34" charset="-128"/>
              </a:rPr>
              <a:t>Descriptive analytics, such as data visualization, is important in helping users interpret the output from predictive and predictive analytics.</a:t>
            </a:r>
            <a:endParaRPr lang="en-US" altLang="en-US">
              <a:solidFill>
                <a:srgbClr val="993300"/>
              </a:solidFill>
            </a:endParaRPr>
          </a:p>
        </p:txBody>
      </p:sp>
      <p:sp>
        <p:nvSpPr>
          <p:cNvPr id="46088" name="Rectangle 2"/>
          <p:cNvSpPr>
            <a:spLocks noChangeArrowheads="1"/>
          </p:cNvSpPr>
          <p:nvPr/>
        </p:nvSpPr>
        <p:spPr bwMode="auto">
          <a:xfrm>
            <a:off x="381000" y="962025"/>
            <a:ext cx="8153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400">
                <a:solidFill>
                  <a:srgbClr val="993300"/>
                </a:solidFill>
                <a:ea typeface="MS PGothic" panose="020B0600070205080204" pitchFamily="34" charset="-128"/>
              </a:rPr>
              <a:t>Descriptive analytics, such as reporting/OLAP, dashboards, and data visualization, have been widely used for some time.  </a:t>
            </a:r>
          </a:p>
          <a:p>
            <a:pPr>
              <a:buFont typeface="Arial" panose="020B0604020202020204" pitchFamily="34" charset="0"/>
              <a:buChar char="•"/>
            </a:pPr>
            <a:r>
              <a:rPr lang="en-US" altLang="en-US" sz="2400">
                <a:solidFill>
                  <a:srgbClr val="993300"/>
                </a:solidFill>
                <a:ea typeface="MS PGothic" panose="020B0600070205080204" pitchFamily="34" charset="-128"/>
              </a:rPr>
              <a:t>They are the core of traditional BI.  </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990600" y="21748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3200" b="1" dirty="0" smtClean="0">
                <a:solidFill>
                  <a:srgbClr val="993300"/>
                </a:solidFill>
                <a:latin typeface="+mj-lt"/>
                <a:ea typeface="MS PGothic" panose="020B0600070205080204" pitchFamily="34" charset="-128"/>
              </a:rPr>
              <a:t>Predictive Analytics</a:t>
            </a:r>
          </a:p>
        </p:txBody>
      </p:sp>
      <p:pic>
        <p:nvPicPr>
          <p:cNvPr id="48131" name="Picture 2" descr="sas enterprise min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2209800"/>
            <a:ext cx="2874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descr="regression 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46338"/>
            <a:ext cx="2286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4"/>
          <p:cNvSpPr txBox="1">
            <a:spLocks noChangeArrowheads="1"/>
          </p:cNvSpPr>
          <p:nvPr/>
        </p:nvSpPr>
        <p:spPr bwMode="auto">
          <a:xfrm>
            <a:off x="436563" y="4044950"/>
            <a:ext cx="419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i="1">
                <a:solidFill>
                  <a:srgbClr val="993300"/>
                </a:solidFill>
                <a:ea typeface="MS PGothic" panose="020B0600070205080204" pitchFamily="34" charset="-128"/>
              </a:rPr>
              <a:t>What will occur? </a:t>
            </a:r>
          </a:p>
        </p:txBody>
      </p:sp>
      <p:sp>
        <p:nvSpPr>
          <p:cNvPr id="48134" name="TextBox 2"/>
          <p:cNvSpPr txBox="1">
            <a:spLocks noChangeArrowheads="1"/>
          </p:cNvSpPr>
          <p:nvPr/>
        </p:nvSpPr>
        <p:spPr bwMode="auto">
          <a:xfrm>
            <a:off x="55563" y="520065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108585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a:solidFill>
                  <a:srgbClr val="993300"/>
                </a:solidFill>
                <a:ea typeface="MS PGothic" panose="020B0600070205080204" pitchFamily="34" charset="-128"/>
              </a:rPr>
              <a:t>Marketing is the target for many predictive analytics applications.  </a:t>
            </a:r>
          </a:p>
          <a:p>
            <a:pPr>
              <a:buFont typeface="Arial" panose="020B0604020202020204" pitchFamily="34" charset="0"/>
              <a:buChar char="•"/>
            </a:pPr>
            <a:r>
              <a:rPr lang="en-US" altLang="en-US" sz="2000">
                <a:solidFill>
                  <a:srgbClr val="993300"/>
                </a:solidFill>
                <a:ea typeface="MS PGothic" panose="020B0600070205080204" pitchFamily="34" charset="-128"/>
              </a:rPr>
              <a:t>Descriptive analytics, such as data visualization, is important in helping users interpret the output from predictive and prescriptive analytics.  </a:t>
            </a:r>
          </a:p>
        </p:txBody>
      </p:sp>
      <p:sp>
        <p:nvSpPr>
          <p:cNvPr id="34823" name="Rectangle 1"/>
          <p:cNvSpPr>
            <a:spLocks noChangeArrowheads="1"/>
          </p:cNvSpPr>
          <p:nvPr/>
        </p:nvSpPr>
        <p:spPr bwMode="auto">
          <a:xfrm>
            <a:off x="0" y="817563"/>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defRPr/>
            </a:pPr>
            <a:r>
              <a:rPr lang="en-US" altLang="en-US" sz="2000" dirty="0" smtClean="0">
                <a:solidFill>
                  <a:srgbClr val="993300"/>
                </a:solidFill>
                <a:ea typeface="MS PGothic" panose="020B0600070205080204" pitchFamily="34" charset="-128"/>
              </a:rPr>
              <a:t>Algorithms for predictive analytics, such as regression analysis, machine learning, and neural networks, have also been around for some time. </a:t>
            </a:r>
          </a:p>
          <a:p>
            <a:pPr>
              <a:defRPr/>
            </a:pPr>
            <a:endParaRPr lang="en-US" altLang="en-US" sz="2000" dirty="0" smtClean="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914400" y="17463"/>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en-US" altLang="en-US" sz="3600" b="1" dirty="0" smtClean="0">
                <a:solidFill>
                  <a:srgbClr val="993300"/>
                </a:solidFill>
                <a:latin typeface="+mj-lt"/>
                <a:ea typeface="MS PGothic" panose="020B0600070205080204" pitchFamily="34" charset="-128"/>
              </a:rPr>
              <a:t>Prescriptive Analytics</a:t>
            </a:r>
          </a:p>
        </p:txBody>
      </p:sp>
      <p:pic>
        <p:nvPicPr>
          <p:cNvPr id="50179" name="Picture 3" descr="Linear programm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230438"/>
            <a:ext cx="20669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linear programming 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0" y="1995488"/>
            <a:ext cx="34686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6"/>
          <p:cNvSpPr txBox="1">
            <a:spLocks noChangeArrowheads="1"/>
          </p:cNvSpPr>
          <p:nvPr/>
        </p:nvSpPr>
        <p:spPr bwMode="auto">
          <a:xfrm>
            <a:off x="4191000" y="4022725"/>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i="1">
                <a:solidFill>
                  <a:srgbClr val="993300"/>
                </a:solidFill>
                <a:ea typeface="MS PGothic" panose="020B0600070205080204" pitchFamily="34" charset="-128"/>
              </a:rPr>
              <a:t>What should occur? </a:t>
            </a:r>
          </a:p>
        </p:txBody>
      </p:sp>
      <p:sp>
        <p:nvSpPr>
          <p:cNvPr id="50182" name="TextBox 1"/>
          <p:cNvSpPr txBox="1">
            <a:spLocks noChangeArrowheads="1"/>
          </p:cNvSpPr>
          <p:nvPr/>
        </p:nvSpPr>
        <p:spPr bwMode="auto">
          <a:xfrm>
            <a:off x="152400" y="5083175"/>
            <a:ext cx="899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Prescriptive analytics can benefit healthcare strategic planning by using analytics to leverage operational and usage data combined with data of external factors such as economic data, population demographic trends and population health trends, to more accurately plan for future capital investments such as new facilities and equipment utilization as well as understand the trade-offs between adding additional beds and expanding an existing facility versus building a new one.</a:t>
            </a:r>
            <a:endParaRPr lang="en-US" altLang="en-US">
              <a:solidFill>
                <a:srgbClr val="993300"/>
              </a:solidFill>
            </a:endParaRPr>
          </a:p>
        </p:txBody>
      </p:sp>
      <p:sp>
        <p:nvSpPr>
          <p:cNvPr id="50183" name="Rectangle 2"/>
          <p:cNvSpPr>
            <a:spLocks noChangeArrowheads="1"/>
          </p:cNvSpPr>
          <p:nvPr/>
        </p:nvSpPr>
        <p:spPr bwMode="auto">
          <a:xfrm>
            <a:off x="152400" y="623888"/>
            <a:ext cx="8686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400">
                <a:solidFill>
                  <a:srgbClr val="993300"/>
                </a:solidFill>
                <a:ea typeface="MS PGothic" panose="020B0600070205080204" pitchFamily="34" charset="-128"/>
              </a:rPr>
              <a:t>Prescriptive analytics are often referred to as advanced analytics. </a:t>
            </a:r>
          </a:p>
          <a:p>
            <a:pPr>
              <a:buFont typeface="Arial" panose="020B0604020202020204" pitchFamily="34" charset="0"/>
              <a:buChar char="•"/>
            </a:pPr>
            <a:r>
              <a:rPr lang="en-US" altLang="en-US" sz="2400">
                <a:solidFill>
                  <a:srgbClr val="993300"/>
                </a:solidFill>
                <a:ea typeface="MS PGothic" panose="020B0600070205080204" pitchFamily="34" charset="-128"/>
              </a:rPr>
              <a:t>Often for the allocation of scarce resources</a:t>
            </a:r>
          </a:p>
          <a:p>
            <a:pPr>
              <a:buFont typeface="Arial" panose="020B0604020202020204" pitchFamily="34" charset="0"/>
              <a:buChar char="•"/>
            </a:pPr>
            <a:r>
              <a:rPr lang="en-US" altLang="en-US" sz="2400">
                <a:solidFill>
                  <a:srgbClr val="993300"/>
                </a:solidFill>
                <a:ea typeface="MS PGothic" panose="020B0600070205080204" pitchFamily="34" charset="-128"/>
              </a:rPr>
              <a:t>Optimization</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316367" y="1041399"/>
            <a:ext cx="868475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Pct val="120000"/>
              <a:buFont typeface="Arial" panose="020B0604020202020204" pitchFamily="34" charset="0"/>
              <a:buChar char="•"/>
            </a:pPr>
            <a:r>
              <a:rPr lang="en-US" altLang="en-US" sz="2400" dirty="0">
                <a:solidFill>
                  <a:srgbClr val="993300"/>
                </a:solidFill>
              </a:rPr>
              <a:t>Analytics are a competitive requirement</a:t>
            </a:r>
          </a:p>
          <a:p>
            <a:pPr eaLnBrk="1" hangingPunct="1">
              <a:spcBef>
                <a:spcPct val="0"/>
              </a:spcBef>
              <a:buClrTx/>
              <a:buSzPct val="120000"/>
              <a:buFont typeface="Arial" panose="020B0604020202020204" pitchFamily="34" charset="0"/>
              <a:buChar char="•"/>
            </a:pPr>
            <a:endParaRPr lang="en-US" altLang="en-US" sz="2400" dirty="0">
              <a:solidFill>
                <a:srgbClr val="993300"/>
              </a:solidFill>
              <a:ea typeface="MS PGothic" panose="020B0600070205080204" pitchFamily="34" charset="-128"/>
            </a:endParaRPr>
          </a:p>
          <a:p>
            <a:pPr eaLnBrk="1" hangingPunct="1">
              <a:spcBef>
                <a:spcPct val="0"/>
              </a:spcBef>
              <a:buClrTx/>
              <a:buSzPct val="120000"/>
              <a:buFont typeface="Arial" panose="020B0604020202020204" pitchFamily="34" charset="0"/>
              <a:buChar char="•"/>
            </a:pPr>
            <a:r>
              <a:rPr lang="en-US" altLang="en-US" sz="2400" dirty="0">
                <a:solidFill>
                  <a:srgbClr val="993300"/>
                </a:solidFill>
                <a:ea typeface="MS PGothic" panose="020B0600070205080204" pitchFamily="34" charset="-128"/>
              </a:rPr>
              <a:t>For BI-based organizations, the use of BI/analytics is a </a:t>
            </a:r>
            <a:r>
              <a:rPr lang="en-US" altLang="en-US" sz="2400" b="1" i="1" dirty="0">
                <a:solidFill>
                  <a:srgbClr val="993300"/>
                </a:solidFill>
                <a:latin typeface="Arial Black" panose="020B0A04020102020204" pitchFamily="34" charset="0"/>
                <a:ea typeface="MS PGothic" panose="020B0600070205080204" pitchFamily="34" charset="-128"/>
              </a:rPr>
              <a:t>requirement </a:t>
            </a:r>
            <a:r>
              <a:rPr lang="en-US" altLang="en-US" sz="2400" dirty="0">
                <a:solidFill>
                  <a:srgbClr val="993300"/>
                </a:solidFill>
                <a:ea typeface="MS PGothic" panose="020B0600070205080204" pitchFamily="34" charset="-128"/>
              </a:rPr>
              <a:t> for successfully competing in the </a:t>
            </a:r>
            <a:r>
              <a:rPr lang="en-US" altLang="en-US" sz="2400" dirty="0" smtClean="0">
                <a:solidFill>
                  <a:srgbClr val="993300"/>
                </a:solidFill>
                <a:ea typeface="MS PGothic" panose="020B0600070205080204" pitchFamily="34" charset="-128"/>
              </a:rPr>
              <a:t>marketplace.</a:t>
            </a:r>
          </a:p>
          <a:p>
            <a:pPr eaLnBrk="1" hangingPunct="1">
              <a:spcBef>
                <a:spcPct val="0"/>
              </a:spcBef>
              <a:buClrTx/>
              <a:buSzPct val="120000"/>
              <a:buFont typeface="Arial" panose="020B0604020202020204" pitchFamily="34" charset="0"/>
              <a:buChar char="•"/>
            </a:pPr>
            <a:r>
              <a:rPr lang="en-US" altLang="en-US" sz="2400" dirty="0" smtClean="0">
                <a:solidFill>
                  <a:srgbClr val="993300"/>
                </a:solidFill>
                <a:ea typeface="MS PGothic" panose="020B0600070205080204" pitchFamily="34" charset="-128"/>
              </a:rPr>
              <a:t>TDWI </a:t>
            </a:r>
            <a:r>
              <a:rPr lang="en-US" altLang="en-US" sz="2400" dirty="0">
                <a:solidFill>
                  <a:srgbClr val="993300"/>
                </a:solidFill>
                <a:ea typeface="MS PGothic" panose="020B0600070205080204" pitchFamily="34" charset="-128"/>
              </a:rPr>
              <a:t>report on Big Data Analytics found that 85% of respondents indicated that their firms would be using advanced analytics within three </a:t>
            </a:r>
            <a:r>
              <a:rPr lang="en-US" altLang="en-US" sz="2400" dirty="0" smtClean="0">
                <a:solidFill>
                  <a:srgbClr val="993300"/>
                </a:solidFill>
                <a:ea typeface="MS PGothic" panose="020B0600070205080204" pitchFamily="34" charset="-128"/>
              </a:rPr>
              <a:t>years</a:t>
            </a:r>
          </a:p>
          <a:p>
            <a:pPr eaLnBrk="1" hangingPunct="1">
              <a:spcBef>
                <a:spcPct val="0"/>
              </a:spcBef>
              <a:buClrTx/>
              <a:buSzPct val="120000"/>
              <a:buFont typeface="Arial" panose="020B0604020202020204" pitchFamily="34" charset="0"/>
              <a:buChar char="•"/>
            </a:pPr>
            <a:endParaRPr lang="en-US" altLang="en-US" sz="2400" dirty="0" smtClean="0">
              <a:solidFill>
                <a:srgbClr val="993300"/>
              </a:solidFill>
              <a:ea typeface="MS PGothic" panose="020B0600070205080204" pitchFamily="34" charset="-128"/>
            </a:endParaRPr>
          </a:p>
          <a:p>
            <a:pPr eaLnBrk="1" hangingPunct="1">
              <a:spcBef>
                <a:spcPct val="0"/>
              </a:spcBef>
              <a:buClrTx/>
              <a:buSzPct val="120000"/>
              <a:buFont typeface="Arial" panose="020B0604020202020204" pitchFamily="34" charset="0"/>
              <a:buChar char="•"/>
            </a:pPr>
            <a:r>
              <a:rPr lang="en-US" altLang="en-US" sz="2400" dirty="0">
                <a:solidFill>
                  <a:srgbClr val="993300"/>
                </a:solidFill>
                <a:ea typeface="MS PGothic" panose="020B0600070205080204" pitchFamily="34" charset="-128"/>
              </a:rPr>
              <a:t>IBM/</a:t>
            </a:r>
            <a:r>
              <a:rPr lang="en-US" altLang="en-US" sz="2400" i="1" dirty="0">
                <a:solidFill>
                  <a:srgbClr val="993300"/>
                </a:solidFill>
                <a:ea typeface="MS PGothic" panose="020B0600070205080204" pitchFamily="34" charset="-128"/>
              </a:rPr>
              <a:t>MIT Sloan Management Review </a:t>
            </a:r>
            <a:r>
              <a:rPr lang="en-US" altLang="en-US" sz="2400" dirty="0">
                <a:solidFill>
                  <a:srgbClr val="993300"/>
                </a:solidFill>
                <a:ea typeface="MS PGothic" panose="020B0600070205080204" pitchFamily="34" charset="-128"/>
              </a:rPr>
              <a:t>research study found that top performing companies in their industry are much more likely to use analytics rather than intuition across the widest range of possible decisions.</a:t>
            </a:r>
            <a:endParaRPr lang="en-US" altLang="en-US" sz="2400" dirty="0">
              <a:solidFill>
                <a:srgbClr val="993300"/>
              </a:solidFill>
            </a:endParaRPr>
          </a:p>
          <a:p>
            <a:pPr eaLnBrk="1" hangingPunct="1">
              <a:spcBef>
                <a:spcPct val="0"/>
              </a:spcBef>
              <a:buClrTx/>
              <a:buSzPct val="120000"/>
              <a:buFont typeface="Arial" panose="020B0604020202020204" pitchFamily="34" charset="0"/>
              <a:buChar char="•"/>
            </a:pPr>
            <a:endParaRPr lang="en-US" altLang="en-US" sz="2400" dirty="0">
              <a:solidFill>
                <a:srgbClr val="993300"/>
              </a:solidFill>
              <a:ea typeface="MS PGothic" panose="020B0600070205080204" pitchFamily="34" charset="-128"/>
            </a:endParaRPr>
          </a:p>
        </p:txBody>
      </p:sp>
      <p:sp>
        <p:nvSpPr>
          <p:cNvPr id="3" name="Title 1"/>
          <p:cNvSpPr txBox="1">
            <a:spLocks/>
          </p:cNvSpPr>
          <p:nvPr/>
        </p:nvSpPr>
        <p:spPr>
          <a:xfrm>
            <a:off x="771525" y="244021"/>
            <a:ext cx="8229600" cy="1479550"/>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Garamond" pitchFamily="18" charset="0"/>
              </a:defRPr>
            </a:lvl2pPr>
            <a:lvl3pPr algn="l" rtl="0" eaLnBrk="0" fontAlgn="base" hangingPunct="0">
              <a:spcBef>
                <a:spcPct val="0"/>
              </a:spcBef>
              <a:spcAft>
                <a:spcPct val="0"/>
              </a:spcAft>
              <a:defRPr sz="3200" b="1">
                <a:solidFill>
                  <a:schemeClr val="tx2"/>
                </a:solidFill>
                <a:latin typeface="Garamond" pitchFamily="18" charset="0"/>
              </a:defRPr>
            </a:lvl3pPr>
            <a:lvl4pPr algn="l" rtl="0" eaLnBrk="0" fontAlgn="base" hangingPunct="0">
              <a:spcBef>
                <a:spcPct val="0"/>
              </a:spcBef>
              <a:spcAft>
                <a:spcPct val="0"/>
              </a:spcAft>
              <a:defRPr sz="3200" b="1">
                <a:solidFill>
                  <a:schemeClr val="tx2"/>
                </a:solidFill>
                <a:latin typeface="Garamond" pitchFamily="18" charset="0"/>
              </a:defRPr>
            </a:lvl4pPr>
            <a:lvl5pPr algn="l" rtl="0" eaLnBrk="0" fontAlgn="base" hangingPunct="0">
              <a:spcBef>
                <a:spcPct val="0"/>
              </a:spcBef>
              <a:spcAft>
                <a:spcPct val="0"/>
              </a:spcAft>
              <a:defRPr sz="3200" b="1">
                <a:solidFill>
                  <a:schemeClr val="tx2"/>
                </a:solidFill>
                <a:latin typeface="Garamond" pitchFamily="18" charset="0"/>
              </a:defRPr>
            </a:lvl5pPr>
            <a:lvl6pPr marL="457200" algn="l" rtl="0" fontAlgn="base">
              <a:spcBef>
                <a:spcPct val="0"/>
              </a:spcBef>
              <a:spcAft>
                <a:spcPct val="0"/>
              </a:spcAft>
              <a:defRPr sz="3200" b="1">
                <a:solidFill>
                  <a:schemeClr val="tx2"/>
                </a:solidFill>
                <a:latin typeface="Garamond" pitchFamily="18" charset="0"/>
              </a:defRPr>
            </a:lvl6pPr>
            <a:lvl7pPr marL="914400" algn="l" rtl="0" fontAlgn="base">
              <a:spcBef>
                <a:spcPct val="0"/>
              </a:spcBef>
              <a:spcAft>
                <a:spcPct val="0"/>
              </a:spcAft>
              <a:defRPr sz="3200" b="1">
                <a:solidFill>
                  <a:schemeClr val="tx2"/>
                </a:solidFill>
                <a:latin typeface="Garamond" pitchFamily="18" charset="0"/>
              </a:defRPr>
            </a:lvl7pPr>
            <a:lvl8pPr marL="1371600" algn="l" rtl="0" fontAlgn="base">
              <a:spcBef>
                <a:spcPct val="0"/>
              </a:spcBef>
              <a:spcAft>
                <a:spcPct val="0"/>
              </a:spcAft>
              <a:defRPr sz="3200" b="1">
                <a:solidFill>
                  <a:schemeClr val="tx2"/>
                </a:solidFill>
                <a:latin typeface="Garamond" pitchFamily="18" charset="0"/>
              </a:defRPr>
            </a:lvl8pPr>
            <a:lvl9pPr marL="1828800" algn="l" rtl="0" fontAlgn="base">
              <a:spcBef>
                <a:spcPct val="0"/>
              </a:spcBef>
              <a:spcAft>
                <a:spcPct val="0"/>
              </a:spcAft>
              <a:defRPr sz="3200" b="1">
                <a:solidFill>
                  <a:schemeClr val="tx2"/>
                </a:solidFill>
                <a:latin typeface="Garamond" pitchFamily="18" charset="0"/>
              </a:defRPr>
            </a:lvl9pPr>
          </a:lstStyle>
          <a:p>
            <a:pPr>
              <a:defRPr/>
            </a:pPr>
            <a:r>
              <a:rPr lang="en-US" altLang="en-US" sz="3600" kern="0" dirty="0" smtClean="0">
                <a:solidFill>
                  <a:srgbClr val="993300"/>
                </a:solidFill>
                <a:cs typeface="Arial" panose="020B0604020202020204" pitchFamily="34" charset="0"/>
              </a:rPr>
              <a:t>Organizational Transformation</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u="sng" dirty="0" smtClean="0">
                <a:solidFill>
                  <a:srgbClr val="993300"/>
                </a:solidFill>
                <a:cs typeface="Arial" panose="020B0604020202020204" pitchFamily="34" charset="0"/>
              </a:rPr>
              <a:t>Complex Systems </a:t>
            </a:r>
            <a:r>
              <a:rPr lang="en-US" altLang="en-US" dirty="0" smtClean="0">
                <a:solidFill>
                  <a:srgbClr val="993300"/>
                </a:solidFill>
                <a:cs typeface="Arial" panose="020B0604020202020204" pitchFamily="34" charset="0"/>
              </a:rPr>
              <a:t>Require Analytics</a:t>
            </a:r>
          </a:p>
        </p:txBody>
      </p:sp>
      <p:sp>
        <p:nvSpPr>
          <p:cNvPr id="58371" name="Content Placeholder 2"/>
          <p:cNvSpPr>
            <a:spLocks noGrp="1"/>
          </p:cNvSpPr>
          <p:nvPr>
            <p:ph idx="1"/>
          </p:nvPr>
        </p:nvSpPr>
        <p:spPr>
          <a:xfrm>
            <a:off x="457200" y="1417638"/>
            <a:ext cx="8483600" cy="4530725"/>
          </a:xfrm>
        </p:spPr>
        <p:txBody>
          <a:bodyPr/>
          <a:lstStyle/>
          <a:p>
            <a:r>
              <a:rPr lang="en-US" altLang="en-US" dirty="0" smtClean="0">
                <a:solidFill>
                  <a:srgbClr val="993300"/>
                </a:solidFill>
                <a:cs typeface="Arial" panose="020B0604020202020204" pitchFamily="34" charset="0"/>
              </a:rPr>
              <a:t>Tackle </a:t>
            </a:r>
            <a:r>
              <a:rPr lang="en-US" altLang="en-US" b="1" dirty="0" smtClean="0">
                <a:solidFill>
                  <a:srgbClr val="993300"/>
                </a:solidFill>
                <a:cs typeface="Arial" panose="020B0604020202020204" pitchFamily="34" charset="0"/>
              </a:rPr>
              <a:t>complex problems </a:t>
            </a:r>
            <a:r>
              <a:rPr lang="en-US" altLang="en-US" dirty="0" smtClean="0">
                <a:solidFill>
                  <a:srgbClr val="993300"/>
                </a:solidFill>
                <a:cs typeface="Arial" panose="020B0604020202020204" pitchFamily="34" charset="0"/>
              </a:rPr>
              <a:t>and provide </a:t>
            </a:r>
            <a:r>
              <a:rPr lang="en-US" altLang="en-US" b="1" dirty="0" smtClean="0">
                <a:solidFill>
                  <a:srgbClr val="993300"/>
                </a:solidFill>
                <a:cs typeface="Arial" panose="020B0604020202020204" pitchFamily="34" charset="0"/>
              </a:rPr>
              <a:t>individualized solutions</a:t>
            </a:r>
          </a:p>
          <a:p>
            <a:r>
              <a:rPr lang="en-US" altLang="en-US" b="1" dirty="0" smtClean="0">
                <a:solidFill>
                  <a:srgbClr val="993300"/>
                </a:solidFill>
                <a:cs typeface="Arial" panose="020B0604020202020204" pitchFamily="34" charset="0"/>
              </a:rPr>
              <a:t>Products and services are organized </a:t>
            </a:r>
            <a:r>
              <a:rPr lang="en-US" altLang="en-US" dirty="0" smtClean="0">
                <a:solidFill>
                  <a:srgbClr val="993300"/>
                </a:solidFill>
                <a:cs typeface="Arial" panose="020B0604020202020204" pitchFamily="34" charset="0"/>
              </a:rPr>
              <a:t>around the needs of </a:t>
            </a:r>
            <a:r>
              <a:rPr lang="en-US" altLang="en-US" b="1" dirty="0" smtClean="0">
                <a:solidFill>
                  <a:srgbClr val="993300"/>
                </a:solidFill>
                <a:cs typeface="Arial" panose="020B0604020202020204" pitchFamily="34" charset="0"/>
              </a:rPr>
              <a:t>individual customers</a:t>
            </a:r>
          </a:p>
          <a:p>
            <a:r>
              <a:rPr lang="en-US" altLang="en-US" b="1" dirty="0" smtClean="0">
                <a:solidFill>
                  <a:srgbClr val="993300"/>
                </a:solidFill>
                <a:cs typeface="Arial" panose="020B0604020202020204" pitchFamily="34" charset="0"/>
              </a:rPr>
              <a:t>Dollar value</a:t>
            </a:r>
            <a:r>
              <a:rPr lang="en-US" altLang="en-US" dirty="0" smtClean="0">
                <a:solidFill>
                  <a:srgbClr val="993300"/>
                </a:solidFill>
                <a:cs typeface="Arial" panose="020B0604020202020204" pitchFamily="34" charset="0"/>
              </a:rPr>
              <a:t> of interactions with </a:t>
            </a:r>
            <a:r>
              <a:rPr lang="en-US" altLang="en-US" b="1" dirty="0" smtClean="0">
                <a:solidFill>
                  <a:srgbClr val="993300"/>
                </a:solidFill>
                <a:cs typeface="Arial" panose="020B0604020202020204" pitchFamily="34" charset="0"/>
              </a:rPr>
              <a:t>each customer</a:t>
            </a:r>
            <a:r>
              <a:rPr lang="en-US" altLang="en-US" dirty="0" smtClean="0">
                <a:solidFill>
                  <a:srgbClr val="993300"/>
                </a:solidFill>
                <a:cs typeface="Arial" panose="020B0604020202020204" pitchFamily="34" charset="0"/>
              </a:rPr>
              <a:t> is </a:t>
            </a:r>
            <a:r>
              <a:rPr lang="en-US" altLang="en-US" b="1" dirty="0" smtClean="0">
                <a:solidFill>
                  <a:srgbClr val="993300"/>
                </a:solidFill>
                <a:cs typeface="Arial" panose="020B0604020202020204" pitchFamily="34" charset="0"/>
              </a:rPr>
              <a:t>high</a:t>
            </a:r>
            <a:r>
              <a:rPr lang="en-US" altLang="en-US" dirty="0" smtClean="0">
                <a:solidFill>
                  <a:srgbClr val="993300"/>
                </a:solidFill>
                <a:cs typeface="Arial" panose="020B0604020202020204" pitchFamily="34" charset="0"/>
              </a:rPr>
              <a:t>	</a:t>
            </a:r>
          </a:p>
          <a:p>
            <a:r>
              <a:rPr lang="en-US" altLang="en-US" dirty="0" smtClean="0">
                <a:solidFill>
                  <a:srgbClr val="993300"/>
                </a:solidFill>
                <a:cs typeface="Arial" panose="020B0604020202020204" pitchFamily="34" charset="0"/>
              </a:rPr>
              <a:t>There is </a:t>
            </a:r>
            <a:r>
              <a:rPr lang="en-US" altLang="en-US" b="1" dirty="0" smtClean="0">
                <a:solidFill>
                  <a:srgbClr val="993300"/>
                </a:solidFill>
                <a:cs typeface="Arial" panose="020B0604020202020204" pitchFamily="34" charset="0"/>
              </a:rPr>
              <a:t>high level of </a:t>
            </a:r>
            <a:r>
              <a:rPr lang="en-US" altLang="en-US" b="1" dirty="0" smtClean="0">
                <a:solidFill>
                  <a:srgbClr val="993300"/>
                </a:solidFill>
                <a:cs typeface="Arial" panose="020B0604020202020204" pitchFamily="34" charset="0"/>
              </a:rPr>
              <a:t>interaction </a:t>
            </a:r>
            <a:r>
              <a:rPr lang="en-US" altLang="en-US" dirty="0" smtClean="0">
                <a:solidFill>
                  <a:srgbClr val="993300"/>
                </a:solidFill>
                <a:cs typeface="Arial" panose="020B0604020202020204" pitchFamily="34" charset="0"/>
              </a:rPr>
              <a:t>with </a:t>
            </a:r>
            <a:r>
              <a:rPr lang="en-US" altLang="en-US" b="1" dirty="0" smtClean="0">
                <a:solidFill>
                  <a:srgbClr val="993300"/>
                </a:solidFill>
                <a:cs typeface="Arial" panose="020B0604020202020204" pitchFamily="34" charset="0"/>
              </a:rPr>
              <a:t>each customer</a:t>
            </a:r>
          </a:p>
          <a:p>
            <a:r>
              <a:rPr lang="en-US" altLang="en-US" dirty="0" smtClean="0">
                <a:solidFill>
                  <a:srgbClr val="993300"/>
                </a:solidFill>
                <a:cs typeface="Arial" panose="020B0604020202020204" pitchFamily="34" charset="0"/>
              </a:rPr>
              <a:t>Examples: IBM, World Bank, Halliburton</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u="sng" dirty="0" smtClean="0">
                <a:solidFill>
                  <a:srgbClr val="993300"/>
                </a:solidFill>
                <a:cs typeface="Arial" panose="020B0604020202020204" pitchFamily="34" charset="0"/>
              </a:rPr>
              <a:t>Volume Operations </a:t>
            </a:r>
            <a:r>
              <a:rPr lang="en-US" altLang="en-US" dirty="0" smtClean="0">
                <a:solidFill>
                  <a:srgbClr val="993300"/>
                </a:solidFill>
                <a:cs typeface="Arial" panose="020B0604020202020204" pitchFamily="34" charset="0"/>
              </a:rPr>
              <a:t>Require Analytics</a:t>
            </a:r>
          </a:p>
        </p:txBody>
      </p:sp>
      <p:sp>
        <p:nvSpPr>
          <p:cNvPr id="60419" name="Content Placeholder 2"/>
          <p:cNvSpPr>
            <a:spLocks noGrp="1"/>
          </p:cNvSpPr>
          <p:nvPr>
            <p:ph idx="1"/>
          </p:nvPr>
        </p:nvSpPr>
        <p:spPr>
          <a:xfrm>
            <a:off x="457199" y="1600200"/>
            <a:ext cx="8474529" cy="4525963"/>
          </a:xfrm>
        </p:spPr>
        <p:txBody>
          <a:bodyPr/>
          <a:lstStyle/>
          <a:p>
            <a:r>
              <a:rPr lang="en-US" altLang="en-US" dirty="0" smtClean="0">
                <a:solidFill>
                  <a:srgbClr val="993300"/>
                </a:solidFill>
                <a:cs typeface="Arial" panose="020B0604020202020204" pitchFamily="34" charset="0"/>
              </a:rPr>
              <a:t>Serves </a:t>
            </a:r>
            <a:r>
              <a:rPr lang="en-US" altLang="en-US" b="1" dirty="0" smtClean="0">
                <a:solidFill>
                  <a:srgbClr val="993300"/>
                </a:solidFill>
                <a:cs typeface="Arial" panose="020B0604020202020204" pitchFamily="34" charset="0"/>
              </a:rPr>
              <a:t>high-volume markets </a:t>
            </a:r>
            <a:r>
              <a:rPr lang="en-US" altLang="en-US" dirty="0" smtClean="0">
                <a:solidFill>
                  <a:srgbClr val="993300"/>
                </a:solidFill>
                <a:cs typeface="Arial" panose="020B0604020202020204" pitchFamily="34" charset="0"/>
              </a:rPr>
              <a:t>through standardized products and services</a:t>
            </a:r>
          </a:p>
          <a:p>
            <a:r>
              <a:rPr lang="en-US" altLang="en-US" dirty="0" smtClean="0">
                <a:solidFill>
                  <a:srgbClr val="993300"/>
                </a:solidFill>
                <a:cs typeface="Arial" panose="020B0604020202020204" pitchFamily="34" charset="0"/>
              </a:rPr>
              <a:t>Each customer interaction has a </a:t>
            </a:r>
            <a:r>
              <a:rPr lang="en-US" altLang="en-US" b="1" dirty="0" smtClean="0">
                <a:solidFill>
                  <a:srgbClr val="993300"/>
                </a:solidFill>
                <a:cs typeface="Arial" panose="020B0604020202020204" pitchFamily="34" charset="0"/>
              </a:rPr>
              <a:t>low dollar value</a:t>
            </a:r>
          </a:p>
          <a:p>
            <a:r>
              <a:rPr lang="en-US" altLang="en-US" b="1" dirty="0" smtClean="0">
                <a:solidFill>
                  <a:srgbClr val="993300"/>
                </a:solidFill>
                <a:cs typeface="Arial" panose="020B0604020202020204" pitchFamily="34" charset="0"/>
              </a:rPr>
              <a:t>Customer interactions are generally conducted through technology </a:t>
            </a:r>
            <a:r>
              <a:rPr lang="en-US" altLang="en-US" dirty="0" smtClean="0">
                <a:solidFill>
                  <a:srgbClr val="993300"/>
                </a:solidFill>
                <a:cs typeface="Arial" panose="020B0604020202020204" pitchFamily="34" charset="0"/>
              </a:rPr>
              <a:t>rather than person-to-person</a:t>
            </a:r>
          </a:p>
          <a:p>
            <a:r>
              <a:rPr lang="en-US" altLang="en-US" dirty="0" smtClean="0">
                <a:solidFill>
                  <a:srgbClr val="993300"/>
                </a:solidFill>
                <a:cs typeface="Arial" panose="020B0604020202020204" pitchFamily="34" charset="0"/>
              </a:rPr>
              <a:t>Are likely to be analytics-based</a:t>
            </a:r>
          </a:p>
          <a:p>
            <a:r>
              <a:rPr lang="en-US" altLang="en-US" dirty="0" smtClean="0">
                <a:solidFill>
                  <a:srgbClr val="993300"/>
                </a:solidFill>
                <a:cs typeface="Arial" panose="020B0604020202020204" pitchFamily="34" charset="0"/>
              </a:rPr>
              <a:t>Examples: Amazon.com, eBay, Hertz</a:t>
            </a:r>
          </a:p>
          <a:p>
            <a:endParaRPr lang="en-US" altLang="en-US" dirty="0" smtClean="0">
              <a:solidFill>
                <a:srgbClr val="993300"/>
              </a:solidFill>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7538" y="217488"/>
            <a:ext cx="7886700" cy="569912"/>
          </a:xfrm>
        </p:spPr>
        <p:txBody>
          <a:bodyPr/>
          <a:lstStyle/>
          <a:p>
            <a:r>
              <a:rPr lang="en-US" altLang="en-US" smtClean="0"/>
              <a:t>What is Big Data?</a:t>
            </a:r>
          </a:p>
        </p:txBody>
      </p:sp>
      <p:sp>
        <p:nvSpPr>
          <p:cNvPr id="13315" name="TextBox 4"/>
          <p:cNvSpPr txBox="1">
            <a:spLocks noChangeArrowheads="1"/>
          </p:cNvSpPr>
          <p:nvPr/>
        </p:nvSpPr>
        <p:spPr bwMode="auto">
          <a:xfrm>
            <a:off x="200025" y="1008063"/>
            <a:ext cx="87217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14313">
              <a:defRPr>
                <a:solidFill>
                  <a:schemeClr val="tx1"/>
                </a:solidFill>
                <a:latin typeface="Arial" panose="020B0604020202020204" pitchFamily="34" charset="0"/>
                <a:cs typeface="Arial" panose="020B0604020202020204" pitchFamily="34" charset="0"/>
              </a:defRPr>
            </a:lvl1pPr>
            <a:lvl2pPr marL="628650" indent="-214313">
              <a:defRPr>
                <a:solidFill>
                  <a:schemeClr val="tx1"/>
                </a:solidFill>
                <a:latin typeface="Arial" panose="020B0604020202020204" pitchFamily="34" charset="0"/>
                <a:cs typeface="Arial" panose="020B0604020202020204" pitchFamily="34" charset="0"/>
              </a:defRPr>
            </a:lvl2pPr>
            <a:lvl3pPr marL="1212850" indent="-2143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buFont typeface="Arial" panose="020B0604020202020204" pitchFamily="34" charset="0"/>
              <a:buChar char="•"/>
            </a:pPr>
            <a:r>
              <a:rPr lang="en-US" altLang="en-US" sz="2000">
                <a:solidFill>
                  <a:srgbClr val="993300"/>
                </a:solidFill>
              </a:rPr>
              <a:t>Massive sets of unstructured/semi-structured data from Web traffic, social media, sensors, etc</a:t>
            </a:r>
          </a:p>
          <a:p>
            <a:pPr lvl="1">
              <a:buFont typeface="Arial" panose="020B0604020202020204" pitchFamily="34" charset="0"/>
              <a:buChar char="•"/>
            </a:pPr>
            <a:r>
              <a:rPr lang="en-US" altLang="en-US" sz="2000">
                <a:solidFill>
                  <a:srgbClr val="993300"/>
                </a:solidFill>
              </a:rPr>
              <a:t>Petabytes, exabytes of data</a:t>
            </a:r>
          </a:p>
          <a:p>
            <a:pPr lvl="2">
              <a:buFont typeface="Arial" panose="020B0604020202020204" pitchFamily="34" charset="0"/>
              <a:buChar char="•"/>
            </a:pPr>
            <a:r>
              <a:rPr lang="en-US" altLang="en-US" sz="2000">
                <a:solidFill>
                  <a:srgbClr val="993300"/>
                </a:solidFill>
              </a:rPr>
              <a:t>Volumes too great for typical DBMS</a:t>
            </a:r>
          </a:p>
          <a:p>
            <a:pPr lvl="1">
              <a:buFont typeface="Arial" panose="020B0604020202020204" pitchFamily="34" charset="0"/>
              <a:buChar char="•"/>
            </a:pPr>
            <a:r>
              <a:rPr lang="en-US" altLang="en-US" sz="2000">
                <a:solidFill>
                  <a:srgbClr val="993300"/>
                </a:solidFill>
              </a:rPr>
              <a:t>Information from multiple internal and external sources:</a:t>
            </a:r>
          </a:p>
          <a:p>
            <a:pPr lvl="2">
              <a:buFont typeface="Arial" panose="020B0604020202020204" pitchFamily="34" charset="0"/>
              <a:buChar char="•"/>
            </a:pPr>
            <a:r>
              <a:rPr lang="en-US" altLang="en-US" sz="2000">
                <a:solidFill>
                  <a:srgbClr val="993300"/>
                </a:solidFill>
              </a:rPr>
              <a:t>Transactions</a:t>
            </a:r>
          </a:p>
          <a:p>
            <a:pPr lvl="2">
              <a:buFont typeface="Arial" panose="020B0604020202020204" pitchFamily="34" charset="0"/>
              <a:buChar char="•"/>
            </a:pPr>
            <a:r>
              <a:rPr lang="en-US" altLang="en-US" sz="2000">
                <a:solidFill>
                  <a:srgbClr val="993300"/>
                </a:solidFill>
              </a:rPr>
              <a:t>Social media</a:t>
            </a:r>
          </a:p>
          <a:p>
            <a:pPr lvl="2">
              <a:buFont typeface="Arial" panose="020B0604020202020204" pitchFamily="34" charset="0"/>
              <a:buChar char="•"/>
            </a:pPr>
            <a:r>
              <a:rPr lang="en-US" altLang="en-US" sz="2000">
                <a:solidFill>
                  <a:srgbClr val="993300"/>
                </a:solidFill>
              </a:rPr>
              <a:t>Enterprise content</a:t>
            </a:r>
          </a:p>
          <a:p>
            <a:pPr lvl="2">
              <a:buFont typeface="Arial" panose="020B0604020202020204" pitchFamily="34" charset="0"/>
              <a:buChar char="•"/>
            </a:pPr>
            <a:r>
              <a:rPr lang="en-US" altLang="en-US" sz="2000">
                <a:solidFill>
                  <a:srgbClr val="993300"/>
                </a:solidFill>
              </a:rPr>
              <a:t>Sensors</a:t>
            </a:r>
          </a:p>
          <a:p>
            <a:pPr lvl="2">
              <a:buFont typeface="Arial" panose="020B0604020202020204" pitchFamily="34" charset="0"/>
              <a:buChar char="•"/>
            </a:pPr>
            <a:r>
              <a:rPr lang="en-US" altLang="en-US" sz="2000">
                <a:solidFill>
                  <a:srgbClr val="993300"/>
                </a:solidFill>
              </a:rPr>
              <a:t>Mobile devices</a:t>
            </a:r>
          </a:p>
          <a:p>
            <a:pPr lvl="1">
              <a:buFont typeface="Arial" panose="020B0604020202020204" pitchFamily="34" charset="0"/>
              <a:buChar char="•"/>
            </a:pPr>
            <a:endParaRPr lang="en-US" altLang="en-US" sz="2000">
              <a:solidFill>
                <a:srgbClr val="993300"/>
              </a:solidFill>
            </a:endParaRPr>
          </a:p>
          <a:p>
            <a:pPr lvl="1">
              <a:buFont typeface="Arial" panose="020B0604020202020204" pitchFamily="34" charset="0"/>
              <a:buChar char="•"/>
            </a:pPr>
            <a:r>
              <a:rPr lang="en-US" altLang="en-US" sz="2400">
                <a:solidFill>
                  <a:srgbClr val="993300"/>
                </a:solidFill>
              </a:rPr>
              <a:t>In the last minute there were …….</a:t>
            </a:r>
          </a:p>
          <a:p>
            <a:pPr lvl="1">
              <a:buFont typeface="Arial" panose="020B0604020202020204" pitchFamily="34" charset="0"/>
              <a:buChar char="•"/>
            </a:pPr>
            <a:endParaRPr lang="en-US" altLang="en-US" sz="2400">
              <a:solidFill>
                <a:srgbClr val="993300"/>
              </a:solidFill>
            </a:endParaRPr>
          </a:p>
          <a:p>
            <a:pPr>
              <a:buFont typeface="Arial" panose="020B0604020202020204" pitchFamily="34" charset="0"/>
              <a:buChar char="•"/>
            </a:pPr>
            <a:endParaRPr lang="en-US" altLang="en-US" sz="2800">
              <a:solidFill>
                <a:srgbClr val="993300"/>
              </a:solidFill>
            </a:endParaRPr>
          </a:p>
        </p:txBody>
      </p:sp>
      <p:sp>
        <p:nvSpPr>
          <p:cNvPr id="13316" name="Rectangle 2"/>
          <p:cNvSpPr>
            <a:spLocks noChangeArrowheads="1"/>
          </p:cNvSpPr>
          <p:nvPr/>
        </p:nvSpPr>
        <p:spPr bwMode="auto">
          <a:xfrm>
            <a:off x="5329238" y="387350"/>
            <a:ext cx="218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993300"/>
              </a:buClr>
              <a:buSzPct val="100000"/>
              <a:buFont typeface="Arial" panose="020B0604020202020204" pitchFamily="34" charset="0"/>
              <a:buChar char="•"/>
            </a:pPr>
            <a:r>
              <a:rPr lang="en-US" altLang="en-US" sz="2000">
                <a:hlinkClick r:id="rId2"/>
              </a:rPr>
              <a:t>What is Big Data</a:t>
            </a:r>
            <a:endParaRPr lang="en-US" altLang="en-US" sz="2000">
              <a:hlinkClick r:id="rId3"/>
            </a:endParaRPr>
          </a:p>
        </p:txBody>
      </p:sp>
      <p:sp>
        <p:nvSpPr>
          <p:cNvPr id="13317" name="TextBox 7"/>
          <p:cNvSpPr txBox="1">
            <a:spLocks noChangeArrowheads="1"/>
          </p:cNvSpPr>
          <p:nvPr/>
        </p:nvSpPr>
        <p:spPr bwMode="auto">
          <a:xfrm>
            <a:off x="422275" y="4960938"/>
            <a:ext cx="3244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2000" b="1">
                <a:latin typeface="Calibri" panose="020F0502020204030204" pitchFamily="34" charset="0"/>
              </a:rPr>
              <a:t>204 million emails sent</a:t>
            </a:r>
          </a:p>
          <a:p>
            <a:pPr eaLnBrk="1" hangingPunct="1">
              <a:spcBef>
                <a:spcPct val="0"/>
              </a:spcBef>
              <a:buClrTx/>
              <a:buSzTx/>
              <a:buFont typeface="Arial" panose="020B0604020202020204" pitchFamily="34" charset="0"/>
              <a:buChar char="•"/>
            </a:pPr>
            <a:r>
              <a:rPr lang="en-US" altLang="en-US" sz="2000" b="1">
                <a:latin typeface="Calibri" panose="020F0502020204030204" pitchFamily="34" charset="0"/>
              </a:rPr>
              <a:t>61,000 hours of music listened to on Pandora</a:t>
            </a:r>
          </a:p>
          <a:p>
            <a:pPr eaLnBrk="1" hangingPunct="1">
              <a:spcBef>
                <a:spcPct val="0"/>
              </a:spcBef>
              <a:buClrTx/>
              <a:buSzTx/>
              <a:buFont typeface="Arial" panose="020B0604020202020204" pitchFamily="34" charset="0"/>
              <a:buChar char="•"/>
            </a:pPr>
            <a:r>
              <a:rPr lang="en-US" altLang="en-US" sz="2000" b="1">
                <a:latin typeface="Calibri" panose="020F0502020204030204" pitchFamily="34" charset="0"/>
              </a:rPr>
              <a:t>20 million photo views</a:t>
            </a:r>
          </a:p>
        </p:txBody>
      </p:sp>
      <p:sp>
        <p:nvSpPr>
          <p:cNvPr id="13318" name="TextBox 2"/>
          <p:cNvSpPr txBox="1">
            <a:spLocks noChangeArrowheads="1"/>
          </p:cNvSpPr>
          <p:nvPr/>
        </p:nvSpPr>
        <p:spPr bwMode="auto">
          <a:xfrm>
            <a:off x="3683000" y="4960938"/>
            <a:ext cx="5476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2000" b="1">
                <a:latin typeface="Calibri" panose="020F0502020204030204" pitchFamily="34" charset="0"/>
              </a:rPr>
              <a:t>100,000 tweets</a:t>
            </a:r>
          </a:p>
          <a:p>
            <a:pPr eaLnBrk="1" hangingPunct="1">
              <a:spcBef>
                <a:spcPct val="0"/>
              </a:spcBef>
              <a:buClrTx/>
              <a:buSzTx/>
              <a:buFont typeface="Arial" panose="020B0604020202020204" pitchFamily="34" charset="0"/>
              <a:buChar char="•"/>
            </a:pPr>
            <a:r>
              <a:rPr lang="en-US" altLang="en-US" sz="2000" b="1">
                <a:latin typeface="Calibri" panose="020F0502020204030204" pitchFamily="34" charset="0"/>
              </a:rPr>
              <a:t>6 million views and 277,000 Facebook Logins</a:t>
            </a:r>
          </a:p>
          <a:p>
            <a:pPr eaLnBrk="1" hangingPunct="1">
              <a:spcBef>
                <a:spcPct val="0"/>
              </a:spcBef>
              <a:buClrTx/>
              <a:buSzTx/>
              <a:buFont typeface="Arial" panose="020B0604020202020204" pitchFamily="34" charset="0"/>
              <a:buChar char="•"/>
            </a:pPr>
            <a:r>
              <a:rPr lang="en-US" altLang="en-US" sz="2000" b="1">
                <a:latin typeface="Calibri" panose="020F0502020204030204" pitchFamily="34" charset="0"/>
              </a:rPr>
              <a:t>2+ million Google searches</a:t>
            </a:r>
          </a:p>
          <a:p>
            <a:pPr eaLnBrk="1" hangingPunct="1">
              <a:spcBef>
                <a:spcPct val="0"/>
              </a:spcBef>
              <a:buClrTx/>
              <a:buSzTx/>
              <a:buFont typeface="Arial" panose="020B0604020202020204" pitchFamily="34" charset="0"/>
              <a:buChar char="•"/>
            </a:pPr>
            <a:r>
              <a:rPr lang="en-US" altLang="en-US" sz="2000" b="1">
                <a:latin typeface="Calibri" panose="020F0502020204030204" pitchFamily="34" charset="0"/>
              </a:rPr>
              <a:t>3 million uploads on Flickr</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406400" y="-381000"/>
            <a:ext cx="5842000" cy="1371600"/>
          </a:xfrm>
        </p:spPr>
        <p:txBody>
          <a:bodyPr/>
          <a:lstStyle/>
          <a:p>
            <a:r>
              <a:rPr lang="en-US" altLang="en-US" sz="3600" smtClean="0">
                <a:cs typeface="Arial" panose="020B0604020202020204" pitchFamily="34" charset="0"/>
              </a:rPr>
              <a:t>The Nature of the Industry</a:t>
            </a:r>
          </a:p>
        </p:txBody>
      </p:sp>
      <p:pic>
        <p:nvPicPr>
          <p:cNvPr id="62467" name="Content Placeholder 4" descr="amazon.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192963" y="112713"/>
            <a:ext cx="1951037" cy="1257300"/>
          </a:xfrm>
        </p:spPr>
      </p:pic>
      <p:pic>
        <p:nvPicPr>
          <p:cNvPr id="62468" name="Picture 5" descr="overstoc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1247775"/>
            <a:ext cx="15303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1"/>
          <p:cNvSpPr txBox="1">
            <a:spLocks noChangeArrowheads="1"/>
          </p:cNvSpPr>
          <p:nvPr/>
        </p:nvSpPr>
        <p:spPr bwMode="auto">
          <a:xfrm>
            <a:off x="0" y="1247775"/>
            <a:ext cx="774223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a:solidFill>
                  <a:srgbClr val="800000"/>
                </a:solidFill>
                <a:ea typeface="MS PGothic" panose="020B0600070205080204" pitchFamily="34" charset="-128"/>
              </a:rPr>
              <a:t>Online retailers like Amazon.com and Overstock.com are high volume operations who rely on analytics to compete.  </a:t>
            </a:r>
          </a:p>
          <a:p>
            <a:pPr>
              <a:buFont typeface="Arial" panose="020B0604020202020204" pitchFamily="34" charset="0"/>
              <a:buChar char="•"/>
            </a:pPr>
            <a:r>
              <a:rPr lang="en-US" altLang="en-US" sz="2000">
                <a:solidFill>
                  <a:srgbClr val="800000"/>
                </a:solidFill>
                <a:ea typeface="MS PGothic" panose="020B0600070205080204" pitchFamily="34" charset="-128"/>
              </a:rPr>
              <a:t>When you enter their sites a cookie is placed on your PC and all clicks are recorded.  </a:t>
            </a:r>
          </a:p>
          <a:p>
            <a:pPr>
              <a:buFont typeface="Arial" panose="020B0604020202020204" pitchFamily="34" charset="0"/>
              <a:buChar char="•"/>
            </a:pPr>
            <a:r>
              <a:rPr lang="en-US" altLang="en-US" sz="2000">
                <a:solidFill>
                  <a:srgbClr val="800000"/>
                </a:solidFill>
                <a:ea typeface="MS PGothic" panose="020B0600070205080204" pitchFamily="34" charset="-128"/>
              </a:rPr>
              <a:t>Based on your clicks and any search terms, recommendation engines decide what products to display.  </a:t>
            </a:r>
          </a:p>
          <a:p>
            <a:pPr>
              <a:buFont typeface="Arial" panose="020B0604020202020204" pitchFamily="34" charset="0"/>
              <a:buChar char="•"/>
            </a:pPr>
            <a:r>
              <a:rPr lang="en-US" altLang="en-US" sz="2000">
                <a:solidFill>
                  <a:srgbClr val="800000"/>
                </a:solidFill>
                <a:ea typeface="MS PGothic" panose="020B0600070205080204" pitchFamily="34" charset="-128"/>
              </a:rPr>
              <a:t>After you purchase an item, they have additional information that is used in marketing campaigns. </a:t>
            </a:r>
          </a:p>
          <a:p>
            <a:pPr>
              <a:buFont typeface="Arial" panose="020B0604020202020204" pitchFamily="34" charset="0"/>
              <a:buChar char="•"/>
            </a:pPr>
            <a:r>
              <a:rPr lang="en-US" altLang="en-US" sz="2000">
                <a:solidFill>
                  <a:srgbClr val="800000"/>
                </a:solidFill>
                <a:ea typeface="MS PGothic" panose="020B0600070205080204" pitchFamily="34" charset="-128"/>
              </a:rPr>
              <a:t>Customer segmentation analysis is used in deciding what promotions to send you.  </a:t>
            </a:r>
          </a:p>
          <a:p>
            <a:pPr>
              <a:buFont typeface="Arial" panose="020B0604020202020204" pitchFamily="34" charset="0"/>
              <a:buChar char="•"/>
            </a:pPr>
            <a:r>
              <a:rPr lang="en-US" altLang="en-US" sz="2000">
                <a:solidFill>
                  <a:srgbClr val="800000"/>
                </a:solidFill>
                <a:ea typeface="MS PGothic" panose="020B0600070205080204" pitchFamily="34" charset="-128"/>
              </a:rPr>
              <a:t>How profitable you are influences how the customer care center treats you.  </a:t>
            </a:r>
          </a:p>
          <a:p>
            <a:pPr>
              <a:buFont typeface="Arial" panose="020B0604020202020204" pitchFamily="34" charset="0"/>
              <a:buChar char="•"/>
            </a:pPr>
            <a:r>
              <a:rPr lang="en-US" altLang="en-US" sz="2000">
                <a:solidFill>
                  <a:srgbClr val="800000"/>
                </a:solidFill>
                <a:ea typeface="MS PGothic" panose="020B0600070205080204" pitchFamily="34" charset="-128"/>
              </a:rPr>
              <a:t>A pricing team helps set prices and decides what prices are needed to clear out merchandise. </a:t>
            </a:r>
          </a:p>
          <a:p>
            <a:pPr>
              <a:buFont typeface="Arial" panose="020B0604020202020204" pitchFamily="34" charset="0"/>
              <a:buChar char="•"/>
            </a:pPr>
            <a:r>
              <a:rPr lang="en-US" altLang="en-US" sz="2000">
                <a:solidFill>
                  <a:srgbClr val="800000"/>
                </a:solidFill>
                <a:ea typeface="MS PGothic" panose="020B0600070205080204" pitchFamily="34" charset="-128"/>
              </a:rPr>
              <a:t>Forecasting models are used to decide how many items to order for inventory.  </a:t>
            </a:r>
          </a:p>
          <a:p>
            <a:pPr>
              <a:buFont typeface="Arial" panose="020B0604020202020204" pitchFamily="34" charset="0"/>
              <a:buChar char="•"/>
            </a:pPr>
            <a:r>
              <a:rPr lang="en-US" altLang="en-US" sz="2000">
                <a:solidFill>
                  <a:srgbClr val="800000"/>
                </a:solidFill>
                <a:ea typeface="MS PGothic" panose="020B0600070205080204" pitchFamily="34" charset="-128"/>
              </a:rPr>
              <a:t>Dashboards monitor all aspects of organizational performance</a:t>
            </a:r>
            <a:endParaRPr lang="en-US" altLang="en-US" sz="2000">
              <a:solidFill>
                <a:srgbClr val="800000"/>
              </a:solidFill>
            </a:endParaRP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http://t0.gstatic.com/images?q=tbn:ANd9GcTji2rmm6GEwMLv1AJnGqRoO5Dw5JGl-v013Lp4Vh2WhKgswU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1236663"/>
            <a:ext cx="12319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3"/>
          <p:cNvSpPr txBox="1">
            <a:spLocks noChangeArrowheads="1"/>
          </p:cNvSpPr>
          <p:nvPr/>
        </p:nvSpPr>
        <p:spPr bwMode="auto">
          <a:xfrm>
            <a:off x="381000" y="123031"/>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2800" b="1" dirty="0">
                <a:solidFill>
                  <a:srgbClr val="993300"/>
                </a:solidFill>
                <a:latin typeface="+mj-lt"/>
              </a:rPr>
              <a:t>Knowledge Requirements for Advanced  Analytics</a:t>
            </a:r>
          </a:p>
        </p:txBody>
      </p:sp>
      <p:sp>
        <p:nvSpPr>
          <p:cNvPr id="66564" name="TextBox 4"/>
          <p:cNvSpPr txBox="1">
            <a:spLocks noChangeArrowheads="1"/>
          </p:cNvSpPr>
          <p:nvPr/>
        </p:nvSpPr>
        <p:spPr bwMode="auto">
          <a:xfrm>
            <a:off x="2667000" y="7747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ea typeface="MS PGothic" panose="020B0600070205080204" pitchFamily="34" charset="-128"/>
              </a:rPr>
              <a:t>Business</a:t>
            </a:r>
            <a:r>
              <a:rPr lang="en-US" altLang="en-US">
                <a:ea typeface="MS PGothic" panose="020B0600070205080204" pitchFamily="34" charset="-128"/>
              </a:rPr>
              <a:t> </a:t>
            </a:r>
            <a:r>
              <a:rPr lang="en-US" altLang="en-US" sz="2000">
                <a:ea typeface="MS PGothic" panose="020B0600070205080204" pitchFamily="34" charset="-128"/>
              </a:rPr>
              <a:t>Domain</a:t>
            </a:r>
          </a:p>
        </p:txBody>
      </p:sp>
      <p:sp>
        <p:nvSpPr>
          <p:cNvPr id="66565" name="TextBox 5"/>
          <p:cNvSpPr txBox="1">
            <a:spLocks noChangeArrowheads="1"/>
          </p:cNvSpPr>
          <p:nvPr/>
        </p:nvSpPr>
        <p:spPr bwMode="auto">
          <a:xfrm>
            <a:off x="5181600" y="1527175"/>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ea typeface="MS PGothic" panose="020B0600070205080204" pitchFamily="34" charset="-128"/>
              </a:rPr>
              <a:t>Modeling</a:t>
            </a:r>
            <a:endParaRPr lang="en-US" altLang="en-US">
              <a:ea typeface="MS PGothic" panose="020B0600070205080204" pitchFamily="34" charset="-128"/>
            </a:endParaRPr>
          </a:p>
        </p:txBody>
      </p:sp>
      <p:sp>
        <p:nvSpPr>
          <p:cNvPr id="66566" name="TextBox 6"/>
          <p:cNvSpPr txBox="1">
            <a:spLocks noChangeArrowheads="1"/>
          </p:cNvSpPr>
          <p:nvPr/>
        </p:nvSpPr>
        <p:spPr bwMode="auto">
          <a:xfrm>
            <a:off x="2730500" y="1554163"/>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ea typeface="MS PGothic" panose="020B0600070205080204" pitchFamily="34" charset="-128"/>
              </a:rPr>
              <a:t>Data </a:t>
            </a:r>
          </a:p>
        </p:txBody>
      </p:sp>
      <p:sp>
        <p:nvSpPr>
          <p:cNvPr id="66567" name="TextBox 1"/>
          <p:cNvSpPr txBox="1">
            <a:spLocks noChangeArrowheads="1"/>
          </p:cNvSpPr>
          <p:nvPr/>
        </p:nvSpPr>
        <p:spPr bwMode="auto">
          <a:xfrm>
            <a:off x="193674" y="2597150"/>
            <a:ext cx="878703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dirty="0">
                <a:solidFill>
                  <a:srgbClr val="800000"/>
                </a:solidFill>
                <a:ea typeface="MS PGothic" panose="020B0600070205080204" pitchFamily="34" charset="-128"/>
              </a:rPr>
              <a:t>Choosing the </a:t>
            </a:r>
            <a:r>
              <a:rPr lang="en-US" altLang="en-US" sz="2000" b="1" dirty="0">
                <a:solidFill>
                  <a:srgbClr val="800000"/>
                </a:solidFill>
                <a:ea typeface="MS PGothic" panose="020B0600070205080204" pitchFamily="34" charset="-128"/>
              </a:rPr>
              <a:t>right data </a:t>
            </a:r>
            <a:r>
              <a:rPr lang="en-US" altLang="en-US" sz="2000" dirty="0">
                <a:solidFill>
                  <a:srgbClr val="800000"/>
                </a:solidFill>
                <a:ea typeface="MS PGothic" panose="020B0600070205080204" pitchFamily="34" charset="-128"/>
              </a:rPr>
              <a:t>to include in models is important.  </a:t>
            </a:r>
          </a:p>
          <a:p>
            <a:pPr>
              <a:buFont typeface="Arial" panose="020B0604020202020204" pitchFamily="34" charset="0"/>
              <a:buChar char="•"/>
            </a:pPr>
            <a:r>
              <a:rPr lang="en-US" altLang="en-US" sz="2000" dirty="0" smtClean="0">
                <a:solidFill>
                  <a:srgbClr val="800000"/>
                </a:solidFill>
                <a:ea typeface="MS PGothic" panose="020B0600070205080204" pitchFamily="34" charset="-128"/>
              </a:rPr>
              <a:t>Important </a:t>
            </a:r>
            <a:r>
              <a:rPr lang="en-US" altLang="en-US" sz="2000" dirty="0">
                <a:solidFill>
                  <a:srgbClr val="800000"/>
                </a:solidFill>
                <a:ea typeface="MS PGothic" panose="020B0600070205080204" pitchFamily="34" charset="-128"/>
              </a:rPr>
              <a:t>to have some thoughts as to </a:t>
            </a:r>
            <a:r>
              <a:rPr lang="en-US" altLang="en-US" sz="2000" b="1" dirty="0">
                <a:solidFill>
                  <a:srgbClr val="800000"/>
                </a:solidFill>
                <a:ea typeface="MS PGothic" panose="020B0600070205080204" pitchFamily="34" charset="-128"/>
              </a:rPr>
              <a:t>what variables might be related</a:t>
            </a:r>
            <a:r>
              <a:rPr lang="en-US" altLang="en-US" sz="2000" dirty="0">
                <a:solidFill>
                  <a:srgbClr val="800000"/>
                </a:solidFill>
                <a:ea typeface="MS PGothic" panose="020B0600070205080204" pitchFamily="34" charset="-128"/>
              </a:rPr>
              <a:t>. </a:t>
            </a:r>
          </a:p>
          <a:p>
            <a:pPr>
              <a:buFont typeface="Arial" panose="020B0604020202020204" pitchFamily="34" charset="0"/>
              <a:buChar char="•"/>
            </a:pPr>
            <a:r>
              <a:rPr lang="en-US" altLang="en-US" sz="2000" b="1" dirty="0">
                <a:solidFill>
                  <a:srgbClr val="800000"/>
                </a:solidFill>
                <a:ea typeface="MS PGothic" panose="020B0600070205080204" pitchFamily="34" charset="-128"/>
              </a:rPr>
              <a:t>Domain knowledge is necessary to understand how they can be used</a:t>
            </a:r>
            <a:r>
              <a:rPr lang="en-US" altLang="en-US" sz="2000" dirty="0">
                <a:solidFill>
                  <a:srgbClr val="800000"/>
                </a:solidFill>
                <a:ea typeface="MS PGothic" panose="020B0600070205080204" pitchFamily="34" charset="-128"/>
              </a:rPr>
              <a:t>. Role of Business Analyst is crucial</a:t>
            </a:r>
          </a:p>
          <a:p>
            <a:pPr>
              <a:buFont typeface="Arial" panose="020B0604020202020204" pitchFamily="34" charset="0"/>
              <a:buChar char="•"/>
            </a:pPr>
            <a:r>
              <a:rPr lang="en-US" altLang="en-US" sz="2000" dirty="0">
                <a:solidFill>
                  <a:srgbClr val="800000"/>
                </a:solidFill>
                <a:ea typeface="MS PGothic" panose="020B0600070205080204" pitchFamily="34" charset="-128"/>
              </a:rPr>
              <a:t>Consider the  story of the relationship between beer and diapers in the market basket of young males in convenience stores.  </a:t>
            </a:r>
          </a:p>
          <a:p>
            <a:pPr lvl="1">
              <a:buFont typeface="Arial" panose="020B0604020202020204" pitchFamily="34" charset="0"/>
              <a:buChar char="•"/>
            </a:pPr>
            <a:r>
              <a:rPr lang="en-US" altLang="en-US" sz="2000" dirty="0">
                <a:solidFill>
                  <a:srgbClr val="800000"/>
                </a:solidFill>
                <a:ea typeface="MS PGothic" panose="020B0600070205080204" pitchFamily="34" charset="-128"/>
              </a:rPr>
              <a:t>You still have to decide (or experiment to discover) whether it is better to put them together or spread them across the store (in the hope that other things will be bought while walking the isles). </a:t>
            </a:r>
            <a:endParaRPr lang="en-US" altLang="en-US" sz="2000" dirty="0">
              <a:solidFill>
                <a:srgbClr val="800000"/>
              </a:solidFill>
            </a:endParaRPr>
          </a:p>
        </p:txBody>
      </p:sp>
      <p:sp>
        <p:nvSpPr>
          <p:cNvPr id="2" name="TextBox 1"/>
          <p:cNvSpPr txBox="1"/>
          <p:nvPr/>
        </p:nvSpPr>
        <p:spPr>
          <a:xfrm>
            <a:off x="217713" y="5511721"/>
            <a:ext cx="8763000" cy="1477328"/>
          </a:xfrm>
          <a:prstGeom prst="rect">
            <a:avLst/>
          </a:prstGeom>
          <a:noFill/>
        </p:spPr>
        <p:txBody>
          <a:bodyPr wrap="square" rtlCol="0">
            <a:spAutoFit/>
          </a:bodyPr>
          <a:lstStyle/>
          <a:p>
            <a:r>
              <a:rPr lang="en-US" dirty="0"/>
              <a:t>The findings were that men between 30- 40 years in age, shopping between 5pm and 7pm on Fridays, who purchased diapers were most likely to also have beer in their carts.  This motivated the grocery store to move the beer isle  closer to the diaper isle and </a:t>
            </a:r>
            <a:r>
              <a:rPr lang="en-US" dirty="0" smtClean="0"/>
              <a:t>instantaneously, a 35</a:t>
            </a:r>
            <a:r>
              <a:rPr lang="en-US" dirty="0"/>
              <a:t>% increase in sales of </a:t>
            </a:r>
            <a:r>
              <a:rPr lang="en-US" dirty="0" smtClean="0"/>
              <a:t>both</a:t>
            </a:r>
            <a:r>
              <a:rPr lang="en-US" dirty="0"/>
              <a:t>!</a:t>
            </a:r>
            <a:endParaRPr lang="en-US" dirty="0"/>
          </a:p>
          <a:p>
            <a:endParaRPr lang="en-US" dirty="0"/>
          </a:p>
        </p:txBody>
      </p:sp>
      <p:cxnSp>
        <p:nvCxnSpPr>
          <p:cNvPr id="4" name="Straight Arrow Connector 3"/>
          <p:cNvCxnSpPr/>
          <p:nvPr/>
        </p:nvCxnSpPr>
        <p:spPr bwMode="auto">
          <a:xfrm flipH="1">
            <a:off x="381000" y="4028311"/>
            <a:ext cx="206829" cy="1262146"/>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903C24B-E484-4CB0-B386-8888B6C728B4}" type="slidenum">
              <a:rPr lang="en-US" altLang="en-US" sz="1200" smtClean="0">
                <a:latin typeface="Garamond" panose="02020404030301010803" pitchFamily="18" charset="0"/>
              </a:rPr>
              <a:pPr>
                <a:spcBef>
                  <a:spcPct val="0"/>
                </a:spcBef>
                <a:buClrTx/>
                <a:buSzTx/>
                <a:buFontTx/>
                <a:buNone/>
              </a:pPr>
              <a:t>42</a:t>
            </a:fld>
            <a:endParaRPr lang="en-US" altLang="en-US" sz="1200" smtClean="0">
              <a:latin typeface="Garamond" panose="02020404030301010803" pitchFamily="18" charset="0"/>
            </a:endParaRPr>
          </a:p>
        </p:txBody>
      </p:sp>
      <p:sp>
        <p:nvSpPr>
          <p:cNvPr id="68611" name="Rectangle 2"/>
          <p:cNvSpPr>
            <a:spLocks noGrp="1" noChangeArrowheads="1"/>
          </p:cNvSpPr>
          <p:nvPr>
            <p:ph type="ctrTitle"/>
          </p:nvPr>
        </p:nvSpPr>
        <p:spPr/>
        <p:txBody>
          <a:bodyPr/>
          <a:lstStyle/>
          <a:p>
            <a:pPr eaLnBrk="1" hangingPunct="1"/>
            <a:r>
              <a:rPr lang="en-US" altLang="en-US" sz="3200" smtClean="0"/>
              <a:t>Visualization</a:t>
            </a:r>
          </a:p>
        </p:txBody>
      </p:sp>
      <p:sp>
        <p:nvSpPr>
          <p:cNvPr id="68613" name="Text Box 4"/>
          <p:cNvSpPr txBox="1">
            <a:spLocks noChangeArrowheads="1"/>
          </p:cNvSpPr>
          <p:nvPr/>
        </p:nvSpPr>
        <p:spPr bwMode="auto">
          <a:xfrm>
            <a:off x="5257800" y="485775"/>
            <a:ext cx="2259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MODULE 3</a:t>
            </a:r>
          </a:p>
        </p:txBody>
      </p:sp>
      <p:sp>
        <p:nvSpPr>
          <p:cNvPr id="2" name="Subtitle 1"/>
          <p:cNvSpPr>
            <a:spLocks noGrp="1"/>
          </p:cNvSpPr>
          <p:nvPr>
            <p:ph type="subTitle" idx="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900" y="112713"/>
            <a:ext cx="7459663" cy="1790700"/>
          </a:xfrm>
        </p:spPr>
        <p:txBody>
          <a:bodyPr>
            <a:normAutofit/>
          </a:bodyPr>
          <a:lstStyle/>
          <a:p>
            <a:pPr algn="l">
              <a:defRPr/>
            </a:pPr>
            <a:r>
              <a:rPr lang="en-US" spc="-4" dirty="0" smtClean="0">
                <a:solidFill>
                  <a:srgbClr val="800000"/>
                </a:solidFill>
                <a:ea typeface="Arial" panose="020B0604020202020204" pitchFamily="34" charset="0"/>
                <a:cs typeface="Times New Roman" panose="02020603050405020304" pitchFamily="18" charset="0"/>
              </a:rPr>
              <a:t>Visualization: A</a:t>
            </a:r>
            <a:r>
              <a:rPr lang="en-US" spc="4" dirty="0" smtClean="0">
                <a:solidFill>
                  <a:srgbClr val="800000"/>
                </a:solidFill>
                <a:ea typeface="Arial" panose="020B0604020202020204" pitchFamily="34" charset="0"/>
                <a:cs typeface="Times New Roman" panose="02020603050405020304" pitchFamily="18" charset="0"/>
              </a:rPr>
              <a:t>c</a:t>
            </a:r>
            <a:r>
              <a:rPr lang="en-US" spc="-8" dirty="0" smtClean="0">
                <a:solidFill>
                  <a:srgbClr val="800000"/>
                </a:solidFill>
                <a:ea typeface="Arial" panose="020B0604020202020204" pitchFamily="34" charset="0"/>
                <a:cs typeface="Times New Roman" panose="02020603050405020304" pitchFamily="18" charset="0"/>
              </a:rPr>
              <a:t>q</a:t>
            </a:r>
            <a:r>
              <a:rPr lang="en-US" dirty="0" smtClean="0">
                <a:solidFill>
                  <a:srgbClr val="800000"/>
                </a:solidFill>
                <a:ea typeface="Arial" panose="020B0604020202020204" pitchFamily="34" charset="0"/>
                <a:cs typeface="Times New Roman" panose="02020603050405020304" pitchFamily="18" charset="0"/>
              </a:rPr>
              <a:t>ui</a:t>
            </a:r>
            <a:r>
              <a:rPr lang="en-US" spc="4" dirty="0" smtClean="0">
                <a:solidFill>
                  <a:srgbClr val="800000"/>
                </a:solidFill>
                <a:ea typeface="Arial" panose="020B0604020202020204" pitchFamily="34" charset="0"/>
                <a:cs typeface="Times New Roman" panose="02020603050405020304" pitchFamily="18" charset="0"/>
              </a:rPr>
              <a:t>s</a:t>
            </a:r>
            <a:r>
              <a:rPr lang="en-US" spc="-11" dirty="0" smtClean="0">
                <a:solidFill>
                  <a:srgbClr val="800000"/>
                </a:solidFill>
                <a:ea typeface="Arial" panose="020B0604020202020204" pitchFamily="34" charset="0"/>
                <a:cs typeface="Times New Roman" panose="02020603050405020304" pitchFamily="18" charset="0"/>
              </a:rPr>
              <a:t>i</a:t>
            </a:r>
            <a:r>
              <a:rPr lang="en-US" spc="-4" dirty="0" smtClean="0">
                <a:solidFill>
                  <a:srgbClr val="800000"/>
                </a:solidFill>
                <a:ea typeface="Arial" panose="020B0604020202020204" pitchFamily="34" charset="0"/>
                <a:cs typeface="Times New Roman" panose="02020603050405020304" pitchFamily="18" charset="0"/>
              </a:rPr>
              <a:t>t</a:t>
            </a:r>
            <a:r>
              <a:rPr lang="en-US" dirty="0" smtClean="0">
                <a:solidFill>
                  <a:srgbClr val="800000"/>
                </a:solidFill>
                <a:ea typeface="Arial" panose="020B0604020202020204" pitchFamily="34" charset="0"/>
                <a:cs typeface="Times New Roman" panose="02020603050405020304" pitchFamily="18" charset="0"/>
              </a:rPr>
              <a:t>ion  </a:t>
            </a:r>
            <a:r>
              <a:rPr lang="en-US" dirty="0">
                <a:solidFill>
                  <a:srgbClr val="800000"/>
                </a:solidFill>
                <a:ea typeface="Arial" panose="020B0604020202020204" pitchFamily="34" charset="0"/>
                <a:cs typeface="Times New Roman" panose="02020603050405020304" pitchFamily="18" charset="0"/>
              </a:rPr>
              <a:t>of In</a:t>
            </a:r>
            <a:r>
              <a:rPr lang="en-US" spc="4" dirty="0">
                <a:solidFill>
                  <a:srgbClr val="800000"/>
                </a:solidFill>
                <a:ea typeface="Arial" panose="020B0604020202020204" pitchFamily="34" charset="0"/>
                <a:cs typeface="Times New Roman" panose="02020603050405020304" pitchFamily="18" charset="0"/>
              </a:rPr>
              <a:t>s</a:t>
            </a:r>
            <a:r>
              <a:rPr lang="en-US" spc="-8" dirty="0">
                <a:solidFill>
                  <a:srgbClr val="800000"/>
                </a:solidFill>
                <a:ea typeface="Arial" panose="020B0604020202020204" pitchFamily="34" charset="0"/>
                <a:cs typeface="Times New Roman" panose="02020603050405020304" pitchFamily="18" charset="0"/>
              </a:rPr>
              <a:t>i</a:t>
            </a:r>
            <a:r>
              <a:rPr lang="en-US" dirty="0">
                <a:solidFill>
                  <a:srgbClr val="800000"/>
                </a:solidFill>
                <a:ea typeface="Arial" panose="020B0604020202020204" pitchFamily="34" charset="0"/>
                <a:cs typeface="Times New Roman" panose="02020603050405020304" pitchFamily="18" charset="0"/>
              </a:rPr>
              <a:t>ght</a:t>
            </a:r>
            <a:r>
              <a:rPr lang="en-US" sz="900" dirty="0">
                <a:solidFill>
                  <a:srgbClr val="800000"/>
                </a:solidFill>
                <a:ea typeface="Calibri" panose="020F0502020204030204" pitchFamily="34" charset="0"/>
                <a:cs typeface="Times New Roman" panose="02020603050405020304" pitchFamily="18" charset="0"/>
              </a:rPr>
              <a:t/>
            </a:r>
            <a:br>
              <a:rPr lang="en-US" sz="900" dirty="0">
                <a:solidFill>
                  <a:srgbClr val="800000"/>
                </a:solidFill>
                <a:ea typeface="Calibri" panose="020F0502020204030204" pitchFamily="34" charset="0"/>
                <a:cs typeface="Times New Roman" panose="02020603050405020304" pitchFamily="18" charset="0"/>
              </a:rPr>
            </a:br>
            <a:endParaRPr lang="en-US" dirty="0">
              <a:solidFill>
                <a:srgbClr val="800000"/>
              </a:solidFill>
            </a:endParaRPr>
          </a:p>
        </p:txBody>
      </p:sp>
      <p:sp>
        <p:nvSpPr>
          <p:cNvPr id="3" name="Subtitle 2"/>
          <p:cNvSpPr>
            <a:spLocks noGrp="1"/>
          </p:cNvSpPr>
          <p:nvPr>
            <p:ph type="subTitle" idx="1"/>
          </p:nvPr>
        </p:nvSpPr>
        <p:spPr>
          <a:xfrm>
            <a:off x="814388" y="1585913"/>
            <a:ext cx="8496300" cy="2789237"/>
          </a:xfrm>
        </p:spPr>
        <p:txBody>
          <a:bodyPr>
            <a:noAutofit/>
          </a:bodyPr>
          <a:lstStyle/>
          <a:p>
            <a:pPr marL="257175" indent="-257175">
              <a:buFont typeface="Arial" panose="020B0604020202020204" pitchFamily="34" charset="0"/>
              <a:buChar char="•"/>
              <a:defRPr/>
            </a:pPr>
            <a:r>
              <a:rPr lang="en-US" dirty="0">
                <a:solidFill>
                  <a:srgbClr val="800000"/>
                </a:solidFill>
                <a:cs typeface="Arial" panose="020B0604020202020204" pitchFamily="34" charset="0"/>
              </a:rPr>
              <a:t>Many people and institutions possess data that </a:t>
            </a:r>
            <a:r>
              <a:rPr lang="en-US" dirty="0" smtClean="0">
                <a:solidFill>
                  <a:srgbClr val="800000"/>
                </a:solidFill>
                <a:cs typeface="Arial" panose="020B0604020202020204" pitchFamily="34" charset="0"/>
              </a:rPr>
              <a:t>may ‘hide</a:t>
            </a:r>
            <a:r>
              <a:rPr lang="en-US" dirty="0">
                <a:solidFill>
                  <a:srgbClr val="800000"/>
                </a:solidFill>
                <a:cs typeface="Arial" panose="020B0604020202020204" pitchFamily="34" charset="0"/>
              </a:rPr>
              <a:t>’ fundamental </a:t>
            </a:r>
            <a:r>
              <a:rPr lang="en-US" dirty="0" smtClean="0">
                <a:solidFill>
                  <a:srgbClr val="800000"/>
                </a:solidFill>
                <a:cs typeface="Arial" panose="020B0604020202020204" pitchFamily="34" charset="0"/>
              </a:rPr>
              <a:t>relations</a:t>
            </a:r>
            <a:endParaRPr lang="en-US" dirty="0">
              <a:solidFill>
                <a:srgbClr val="800000"/>
              </a:solidFill>
              <a:cs typeface="Arial" panose="020B0604020202020204" pitchFamily="34" charset="0"/>
            </a:endParaRPr>
          </a:p>
          <a:p>
            <a:pPr marL="927100" lvl="1" indent="-257175">
              <a:buFont typeface="Arial" panose="020B0604020202020204" pitchFamily="34" charset="0"/>
              <a:buChar char="•"/>
              <a:defRPr/>
            </a:pPr>
            <a:r>
              <a:rPr lang="en-US" dirty="0" smtClean="0">
                <a:solidFill>
                  <a:srgbClr val="800000"/>
                </a:solidFill>
                <a:cs typeface="Arial" panose="020B0604020202020204" pitchFamily="34" charset="0"/>
              </a:rPr>
              <a:t>Realtors</a:t>
            </a:r>
          </a:p>
          <a:p>
            <a:pPr marL="927100" lvl="1" indent="-257175">
              <a:buFont typeface="Arial" panose="020B0604020202020204" pitchFamily="34" charset="0"/>
              <a:buChar char="•"/>
              <a:defRPr/>
            </a:pPr>
            <a:r>
              <a:rPr lang="en-US" dirty="0" smtClean="0">
                <a:solidFill>
                  <a:srgbClr val="800000"/>
                </a:solidFill>
                <a:cs typeface="Arial" panose="020B0604020202020204" pitchFamily="34" charset="0"/>
              </a:rPr>
              <a:t>Bankers </a:t>
            </a:r>
            <a:endParaRPr lang="en-US" dirty="0">
              <a:solidFill>
                <a:srgbClr val="800000"/>
              </a:solidFill>
              <a:cs typeface="Arial" panose="020B0604020202020204" pitchFamily="34" charset="0"/>
            </a:endParaRPr>
          </a:p>
          <a:p>
            <a:pPr marL="927100" lvl="1" indent="-257175">
              <a:buFont typeface="Arial" panose="020B0604020202020204" pitchFamily="34" charset="0"/>
              <a:buChar char="•"/>
              <a:defRPr/>
            </a:pPr>
            <a:r>
              <a:rPr lang="en-US" dirty="0" smtClean="0">
                <a:solidFill>
                  <a:srgbClr val="800000"/>
                </a:solidFill>
                <a:cs typeface="Arial" panose="020B0604020202020204" pitchFamily="34" charset="0"/>
              </a:rPr>
              <a:t>Air </a:t>
            </a:r>
            <a:r>
              <a:rPr lang="en-US" dirty="0">
                <a:solidFill>
                  <a:srgbClr val="800000"/>
                </a:solidFill>
                <a:cs typeface="Arial" panose="020B0604020202020204" pitchFamily="34" charset="0"/>
              </a:rPr>
              <a:t>Traffic </a:t>
            </a:r>
            <a:r>
              <a:rPr lang="en-US" dirty="0" smtClean="0">
                <a:solidFill>
                  <a:srgbClr val="800000"/>
                </a:solidFill>
                <a:cs typeface="Arial" panose="020B0604020202020204" pitchFamily="34" charset="0"/>
              </a:rPr>
              <a:t>Controller</a:t>
            </a:r>
            <a:r>
              <a:rPr lang="en-US" dirty="0">
                <a:solidFill>
                  <a:srgbClr val="800000"/>
                </a:solidFill>
                <a:cs typeface="Arial" panose="020B0604020202020204" pitchFamily="34" charset="0"/>
              </a:rPr>
              <a:t> </a:t>
            </a:r>
            <a:endParaRPr lang="en-US" dirty="0" smtClean="0">
              <a:solidFill>
                <a:srgbClr val="800000"/>
              </a:solidFill>
              <a:cs typeface="Arial" panose="020B0604020202020204" pitchFamily="34" charset="0"/>
            </a:endParaRPr>
          </a:p>
          <a:p>
            <a:pPr marL="927100" lvl="1" indent="-257175">
              <a:buFont typeface="Arial" panose="020B0604020202020204" pitchFamily="34" charset="0"/>
              <a:buChar char="•"/>
              <a:defRPr/>
            </a:pPr>
            <a:r>
              <a:rPr lang="en-US" dirty="0" smtClean="0">
                <a:solidFill>
                  <a:srgbClr val="800000"/>
                </a:solidFill>
                <a:cs typeface="Arial" panose="020B0604020202020204" pitchFamily="34" charset="0"/>
              </a:rPr>
              <a:t>Fraud investigators</a:t>
            </a:r>
          </a:p>
          <a:p>
            <a:pPr marL="927100" lvl="1" indent="-257175">
              <a:buFont typeface="Arial" panose="020B0604020202020204" pitchFamily="34" charset="0"/>
              <a:buChar char="•"/>
              <a:defRPr/>
            </a:pPr>
            <a:r>
              <a:rPr lang="en-US" dirty="0" smtClean="0">
                <a:solidFill>
                  <a:srgbClr val="800000"/>
                </a:solidFill>
                <a:cs typeface="Arial" panose="020B0604020202020204" pitchFamily="34" charset="0"/>
              </a:rPr>
              <a:t>Engineers</a:t>
            </a:r>
          </a:p>
          <a:p>
            <a:pPr marL="257175" indent="-257175">
              <a:buFont typeface="Arial" panose="020B0604020202020204" pitchFamily="34" charset="0"/>
              <a:buChar char="•"/>
              <a:defRPr/>
            </a:pPr>
            <a:r>
              <a:rPr lang="en-US" dirty="0">
                <a:solidFill>
                  <a:srgbClr val="800000"/>
                </a:solidFill>
                <a:cs typeface="Arial" panose="020B0604020202020204" pitchFamily="34" charset="0"/>
              </a:rPr>
              <a:t>They want to be able to view some graphical representation of that data, maybe interact with it, and then be able to </a:t>
            </a:r>
            <a:r>
              <a:rPr lang="en-US" dirty="0" smtClean="0">
                <a:solidFill>
                  <a:srgbClr val="800000"/>
                </a:solidFill>
                <a:cs typeface="Arial" panose="020B0604020202020204" pitchFamily="34" charset="0"/>
              </a:rPr>
              <a:t>say…….</a:t>
            </a:r>
            <a:r>
              <a:rPr lang="en-US" dirty="0" err="1" smtClean="0">
                <a:solidFill>
                  <a:srgbClr val="800000"/>
                </a:solidFill>
                <a:cs typeface="Arial" panose="020B0604020202020204" pitchFamily="34" charset="0"/>
              </a:rPr>
              <a:t>ahha</a:t>
            </a:r>
            <a:r>
              <a:rPr lang="en-US" dirty="0" smtClean="0">
                <a:solidFill>
                  <a:srgbClr val="800000"/>
                </a:solidFill>
                <a:cs typeface="Arial" panose="020B0604020202020204" pitchFamily="34" charset="0"/>
              </a:rPr>
              <a:t>!</a:t>
            </a:r>
            <a:endParaRPr lang="en-US" dirty="0">
              <a:solidFill>
                <a:srgbClr val="800000"/>
              </a:solidFill>
              <a:cs typeface="Arial" panose="020B0604020202020204" pitchFamily="34" charset="0"/>
            </a:endParaRPr>
          </a:p>
          <a:p>
            <a:pPr>
              <a:defRPr/>
            </a:pPr>
            <a:r>
              <a:rPr lang="en-US" dirty="0">
                <a:solidFill>
                  <a:srgbClr val="800000"/>
                </a:solidFill>
                <a:cs typeface="Arial" panose="020B0604020202020204" pitchFamily="34" charset="0"/>
              </a:rPr>
              <a:t> </a:t>
            </a:r>
          </a:p>
          <a:p>
            <a:pPr>
              <a:defRPr/>
            </a:pPr>
            <a:r>
              <a:rPr lang="en-US" dirty="0">
                <a:solidFill>
                  <a:srgbClr val="800000"/>
                </a:solidFill>
                <a:cs typeface="Arial" panose="020B0604020202020204" pitchFamily="34" charset="0"/>
              </a:rPr>
              <a:t> </a:t>
            </a:r>
          </a:p>
          <a:p>
            <a:pPr>
              <a:defRPr/>
            </a:pPr>
            <a:r>
              <a:rPr lang="en-US" dirty="0">
                <a:solidFill>
                  <a:srgbClr val="800000"/>
                </a:solidFill>
                <a:cs typeface="Arial" panose="020B0604020202020204" pitchFamily="34" charset="0"/>
              </a:rPr>
              <a:t> </a:t>
            </a:r>
          </a:p>
          <a:p>
            <a:pPr>
              <a:defRPr/>
            </a:pPr>
            <a:r>
              <a:rPr lang="en-US" dirty="0" smtClean="0">
                <a:solidFill>
                  <a:srgbClr val="800000"/>
                </a:solidFill>
                <a:cs typeface="Arial" panose="020B0604020202020204" pitchFamily="34" charset="0"/>
              </a:rPr>
              <a:t>. </a:t>
            </a:r>
            <a:r>
              <a:rPr lang="en-US" dirty="0">
                <a:solidFill>
                  <a:srgbClr val="800000"/>
                </a:solidFill>
                <a:cs typeface="Arial" panose="020B0604020202020204" pitchFamily="34" charset="0"/>
              </a:rPr>
              <a:t>. . . . .</a:t>
            </a:r>
          </a:p>
          <a:p>
            <a:pPr>
              <a:defRPr/>
            </a:pPr>
            <a:r>
              <a:rPr lang="en-US" dirty="0">
                <a:solidFill>
                  <a:srgbClr val="800000"/>
                </a:solidFill>
                <a:cs typeface="Arial" panose="020B0604020202020204" pitchFamily="34" charset="0"/>
              </a:rPr>
              <a:t/>
            </a:r>
            <a:br>
              <a:rPr lang="en-US" dirty="0">
                <a:solidFill>
                  <a:srgbClr val="800000"/>
                </a:solidFill>
                <a:cs typeface="Arial" panose="020B0604020202020204" pitchFamily="34" charset="0"/>
              </a:rPr>
            </a:br>
            <a:endParaRPr lang="en-US" dirty="0">
              <a:solidFill>
                <a:srgbClr val="800000"/>
              </a:solidFill>
              <a:cs typeface="Arial" panose="020B0604020202020204" pitchFamily="34" charset="0"/>
            </a:endParaRPr>
          </a:p>
        </p:txBody>
      </p:sp>
      <p:sp>
        <p:nvSpPr>
          <p:cNvPr id="70660" name="Rectangle 3"/>
          <p:cNvSpPr>
            <a:spLocks noChangeArrowheads="1"/>
          </p:cNvSpPr>
          <p:nvPr/>
        </p:nvSpPr>
        <p:spPr bwMode="auto">
          <a:xfrm>
            <a:off x="2560638" y="51006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00">
                <a:latin typeface="Calibri" panose="020F0502020204030204" pitchFamily="34" charset="0"/>
                <a:ea typeface="Calibri" panose="020F0502020204030204" pitchFamily="34" charset="0"/>
                <a:cs typeface="Times New Roman" panose="02020603050405020304" pitchFamily="18" charset="0"/>
              </a:rPr>
              <a:t/>
            </a:r>
            <a:br>
              <a:rPr lang="en-US" altLang="en-US" sz="600">
                <a:latin typeface="Calibri" panose="020F0502020204030204" pitchFamily="34" charset="0"/>
                <a:ea typeface="Calibri" panose="020F0502020204030204" pitchFamily="34" charset="0"/>
                <a:cs typeface="Times New Roman" panose="02020603050405020304" pitchFamily="18" charset="0"/>
              </a:rPr>
            </a:br>
            <a:endParaRPr lang="en-US" altLang="en-US">
              <a:ea typeface="Calibri" panose="020F0502020204030204" pitchFamily="34"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800000"/>
                </a:solidFill>
                <a:ea typeface="Arial" panose="020B0604020202020204" pitchFamily="34" charset="0"/>
                <a:cs typeface="Times New Roman" panose="02020603050405020304" pitchFamily="18" charset="0"/>
              </a:rPr>
              <a:t>Exam</a:t>
            </a:r>
            <a:r>
              <a:rPr lang="en-US" spc="-4" dirty="0">
                <a:solidFill>
                  <a:srgbClr val="800000"/>
                </a:solidFill>
                <a:ea typeface="Arial" panose="020B0604020202020204" pitchFamily="34" charset="0"/>
                <a:cs typeface="Times New Roman" panose="02020603050405020304" pitchFamily="18" charset="0"/>
              </a:rPr>
              <a:t>p</a:t>
            </a:r>
            <a:r>
              <a:rPr lang="en-US" spc="4" dirty="0">
                <a:solidFill>
                  <a:srgbClr val="800000"/>
                </a:solidFill>
                <a:ea typeface="Arial" panose="020B0604020202020204" pitchFamily="34" charset="0"/>
                <a:cs typeface="Times New Roman" panose="02020603050405020304" pitchFamily="18" charset="0"/>
              </a:rPr>
              <a:t>l</a:t>
            </a:r>
            <a:r>
              <a:rPr lang="en-US" dirty="0">
                <a:solidFill>
                  <a:srgbClr val="800000"/>
                </a:solidFill>
                <a:ea typeface="Arial" panose="020B0604020202020204" pitchFamily="34" charset="0"/>
                <a:cs typeface="Times New Roman" panose="02020603050405020304" pitchFamily="18" charset="0"/>
              </a:rPr>
              <a:t>e:</a:t>
            </a:r>
            <a:r>
              <a:rPr lang="en-US" spc="-428" dirty="0">
                <a:solidFill>
                  <a:srgbClr val="800000"/>
                </a:solidFill>
                <a:ea typeface="Arial" panose="020B0604020202020204" pitchFamily="34" charset="0"/>
                <a:cs typeface="Times New Roman" panose="02020603050405020304" pitchFamily="18" charset="0"/>
              </a:rPr>
              <a:t> </a:t>
            </a:r>
            <a:r>
              <a:rPr lang="en-US" dirty="0">
                <a:solidFill>
                  <a:srgbClr val="800000"/>
                </a:solidFill>
                <a:ea typeface="Arial" panose="020B0604020202020204" pitchFamily="34" charset="0"/>
                <a:cs typeface="Times New Roman" panose="02020603050405020304" pitchFamily="18" charset="0"/>
              </a:rPr>
              <a:t>	</a:t>
            </a:r>
            <a:r>
              <a:rPr lang="en-US" spc="-4" dirty="0">
                <a:solidFill>
                  <a:srgbClr val="800000"/>
                </a:solidFill>
                <a:ea typeface="Arial" panose="020B0604020202020204" pitchFamily="34" charset="0"/>
                <a:cs typeface="Times New Roman" panose="02020603050405020304" pitchFamily="18" charset="0"/>
              </a:rPr>
              <a:t>F</a:t>
            </a:r>
            <a:r>
              <a:rPr lang="en-US" spc="4" dirty="0">
                <a:solidFill>
                  <a:srgbClr val="800000"/>
                </a:solidFill>
                <a:ea typeface="Arial" panose="020B0604020202020204" pitchFamily="34" charset="0"/>
                <a:cs typeface="Times New Roman" panose="02020603050405020304" pitchFamily="18" charset="0"/>
              </a:rPr>
              <a:t>r</a:t>
            </a:r>
            <a:r>
              <a:rPr lang="en-US" dirty="0">
                <a:solidFill>
                  <a:srgbClr val="800000"/>
                </a:solidFill>
                <a:ea typeface="Arial" panose="020B0604020202020204" pitchFamily="34" charset="0"/>
                <a:cs typeface="Times New Roman" panose="02020603050405020304" pitchFamily="18" charset="0"/>
              </a:rPr>
              <a:t>a</a:t>
            </a:r>
            <a:r>
              <a:rPr lang="en-US" spc="-4" dirty="0">
                <a:solidFill>
                  <a:srgbClr val="800000"/>
                </a:solidFill>
                <a:ea typeface="Arial" panose="020B0604020202020204" pitchFamily="34" charset="0"/>
                <a:cs typeface="Times New Roman" panose="02020603050405020304" pitchFamily="18" charset="0"/>
              </a:rPr>
              <a:t>u</a:t>
            </a:r>
            <a:r>
              <a:rPr lang="en-US" dirty="0">
                <a:solidFill>
                  <a:srgbClr val="800000"/>
                </a:solidFill>
                <a:ea typeface="Arial" panose="020B0604020202020204" pitchFamily="34" charset="0"/>
                <a:cs typeface="Times New Roman" panose="02020603050405020304" pitchFamily="18" charset="0"/>
              </a:rPr>
              <a:t>d</a:t>
            </a:r>
            <a:r>
              <a:rPr lang="en-US" spc="60" dirty="0">
                <a:solidFill>
                  <a:srgbClr val="800000"/>
                </a:solidFill>
                <a:ea typeface="Arial" panose="020B0604020202020204" pitchFamily="34" charset="0"/>
                <a:cs typeface="Times New Roman" panose="02020603050405020304" pitchFamily="18" charset="0"/>
              </a:rPr>
              <a:t> </a:t>
            </a:r>
            <a:r>
              <a:rPr lang="en-US" spc="-4" dirty="0">
                <a:solidFill>
                  <a:srgbClr val="800000"/>
                </a:solidFill>
                <a:ea typeface="Arial" panose="020B0604020202020204" pitchFamily="34" charset="0"/>
                <a:cs typeface="Times New Roman" panose="02020603050405020304" pitchFamily="18" charset="0"/>
              </a:rPr>
              <a:t>D</a:t>
            </a:r>
            <a:r>
              <a:rPr lang="en-US" dirty="0">
                <a:solidFill>
                  <a:srgbClr val="800000"/>
                </a:solidFill>
                <a:ea typeface="Arial" panose="020B0604020202020204" pitchFamily="34" charset="0"/>
                <a:cs typeface="Times New Roman" panose="02020603050405020304" pitchFamily="18" charset="0"/>
              </a:rPr>
              <a:t>etect</a:t>
            </a:r>
            <a:r>
              <a:rPr lang="en-US" spc="4" dirty="0">
                <a:solidFill>
                  <a:srgbClr val="800000"/>
                </a:solidFill>
                <a:ea typeface="Arial" panose="020B0604020202020204" pitchFamily="34" charset="0"/>
                <a:cs typeface="Times New Roman" panose="02020603050405020304" pitchFamily="18" charset="0"/>
              </a:rPr>
              <a:t>i</a:t>
            </a:r>
            <a:r>
              <a:rPr lang="en-US" spc="-4" dirty="0">
                <a:solidFill>
                  <a:srgbClr val="800000"/>
                </a:solidFill>
                <a:ea typeface="Arial" panose="020B0604020202020204" pitchFamily="34" charset="0"/>
                <a:cs typeface="Times New Roman" panose="02020603050405020304" pitchFamily="18" charset="0"/>
              </a:rPr>
              <a:t>o</a:t>
            </a:r>
            <a:r>
              <a:rPr lang="en-US" dirty="0">
                <a:solidFill>
                  <a:srgbClr val="800000"/>
                </a:solidFill>
                <a:ea typeface="Arial" panose="020B0604020202020204" pitchFamily="34" charset="0"/>
                <a:cs typeface="Times New Roman" panose="02020603050405020304" pitchFamily="18" charset="0"/>
              </a:rPr>
              <a:t>n</a:t>
            </a:r>
            <a:r>
              <a:rPr lang="en-US" sz="1350" dirty="0">
                <a:solidFill>
                  <a:srgbClr val="800000"/>
                </a:solidFill>
                <a:ea typeface="Calibri" panose="020F0502020204030204" pitchFamily="34" charset="0"/>
                <a:cs typeface="Times New Roman" panose="02020603050405020304" pitchFamily="18" charset="0"/>
              </a:rPr>
              <a:t/>
            </a:r>
            <a:br>
              <a:rPr lang="en-US" sz="1350" dirty="0">
                <a:solidFill>
                  <a:srgbClr val="800000"/>
                </a:solidFill>
                <a:ea typeface="Calibri" panose="020F0502020204030204" pitchFamily="34" charset="0"/>
                <a:cs typeface="Times New Roman" panose="02020603050405020304" pitchFamily="18" charset="0"/>
              </a:rPr>
            </a:br>
            <a:endParaRPr lang="en-US" dirty="0">
              <a:solidFill>
                <a:srgbClr val="800000"/>
              </a:solidFill>
            </a:endParaRPr>
          </a:p>
        </p:txBody>
      </p:sp>
      <p:sp>
        <p:nvSpPr>
          <p:cNvPr id="3" name="Rectangle 2"/>
          <p:cNvSpPr/>
          <p:nvPr/>
        </p:nvSpPr>
        <p:spPr>
          <a:xfrm>
            <a:off x="152400" y="1679575"/>
            <a:ext cx="8534400" cy="4094163"/>
          </a:xfrm>
          <a:prstGeom prst="rect">
            <a:avLst/>
          </a:prstGeom>
        </p:spPr>
        <p:txBody>
          <a:bodyPr>
            <a:spAutoFit/>
          </a:bodyPr>
          <a:lstStyle/>
          <a:p>
            <a:pPr>
              <a:lnSpc>
                <a:spcPts val="750"/>
              </a:lnSpc>
              <a:defRPr/>
            </a:pPr>
            <a:r>
              <a:rPr lang="en-US" sz="2400" b="1" dirty="0">
                <a:solidFill>
                  <a:srgbClr val="800000"/>
                </a:solidFill>
                <a:ea typeface="Calibri" panose="020F0502020204030204" pitchFamily="34" charset="0"/>
              </a:rPr>
              <a:t> </a:t>
            </a:r>
          </a:p>
          <a:p>
            <a:pPr>
              <a:lnSpc>
                <a:spcPts val="750"/>
              </a:lnSpc>
              <a:defRPr/>
            </a:pPr>
            <a:r>
              <a:rPr lang="en-US" sz="2400" b="1" dirty="0">
                <a:solidFill>
                  <a:srgbClr val="800000"/>
                </a:solidFill>
                <a:ea typeface="Calibri" panose="020F0502020204030204" pitchFamily="34" charset="0"/>
              </a:rPr>
              <a:t> </a:t>
            </a:r>
          </a:p>
          <a:p>
            <a:pPr>
              <a:lnSpc>
                <a:spcPts val="750"/>
              </a:lnSpc>
              <a:defRPr/>
            </a:pPr>
            <a:r>
              <a:rPr lang="en-US" sz="2400" dirty="0">
                <a:solidFill>
                  <a:srgbClr val="800000"/>
                </a:solidFill>
                <a:ea typeface="Calibri" panose="020F0502020204030204" pitchFamily="34" charset="0"/>
              </a:rPr>
              <a:t> </a:t>
            </a:r>
          </a:p>
          <a:p>
            <a:pPr marL="342900" indent="-342900">
              <a:buFont typeface="Arial" panose="020B0604020202020204" pitchFamily="34" charset="0"/>
              <a:buChar char="•"/>
              <a:defRPr/>
            </a:pPr>
            <a:r>
              <a:rPr lang="en-US" sz="2400" dirty="0">
                <a:solidFill>
                  <a:srgbClr val="800000"/>
                </a:solidFill>
                <a:ea typeface="Calibri" panose="020F0502020204030204" pitchFamily="34" charset="0"/>
              </a:rPr>
              <a:t>The Serious Fraud Office (SFO) suspected mortgage fraud</a:t>
            </a:r>
          </a:p>
          <a:p>
            <a:pPr marL="342900" indent="-342900">
              <a:buFont typeface="Arial" panose="020B0604020202020204" pitchFamily="34" charset="0"/>
              <a:buChar char="•"/>
              <a:defRPr/>
            </a:pPr>
            <a:endParaRPr lang="en-US" sz="2400" dirty="0">
              <a:solidFill>
                <a:srgbClr val="800000"/>
              </a:solidFill>
              <a:ea typeface="Calibri" panose="020F0502020204030204" pitchFamily="34" charset="0"/>
            </a:endParaRPr>
          </a:p>
          <a:p>
            <a:pPr marL="342900" indent="-342900">
              <a:buFont typeface="Arial" panose="020B0604020202020204" pitchFamily="34" charset="0"/>
              <a:buChar char="•"/>
              <a:defRPr/>
            </a:pPr>
            <a:r>
              <a:rPr lang="en-US" sz="2400" dirty="0">
                <a:solidFill>
                  <a:srgbClr val="800000"/>
                </a:solidFill>
                <a:ea typeface="Calibri" panose="020F0502020204030204" pitchFamily="34" charset="0"/>
              </a:rPr>
              <a:t>The </a:t>
            </a:r>
            <a:r>
              <a:rPr lang="en-US" sz="2400" dirty="0">
                <a:solidFill>
                  <a:srgbClr val="800000"/>
                </a:solidFill>
                <a:ea typeface="Arial" panose="020B0604020202020204" pitchFamily="34" charset="0"/>
              </a:rPr>
              <a:t>S</a:t>
            </a:r>
            <a:r>
              <a:rPr lang="en-US" sz="2400" spc="-4" dirty="0">
                <a:solidFill>
                  <a:srgbClr val="800000"/>
                </a:solidFill>
                <a:ea typeface="Arial" panose="020B0604020202020204" pitchFamily="34" charset="0"/>
              </a:rPr>
              <a:t>F</a:t>
            </a:r>
            <a:r>
              <a:rPr lang="en-US" sz="2400" dirty="0">
                <a:solidFill>
                  <a:srgbClr val="800000"/>
                </a:solidFill>
                <a:ea typeface="Arial" panose="020B0604020202020204" pitchFamily="34" charset="0"/>
              </a:rPr>
              <a:t>O</a:t>
            </a:r>
            <a:r>
              <a:rPr lang="en-US" sz="2400" spc="4" dirty="0">
                <a:solidFill>
                  <a:srgbClr val="800000"/>
                </a:solidFill>
                <a:ea typeface="Arial" panose="020B0604020202020204" pitchFamily="34" charset="0"/>
              </a:rPr>
              <a:t> </a:t>
            </a:r>
            <a:r>
              <a:rPr lang="en-US" sz="2400" spc="-4" dirty="0">
                <a:solidFill>
                  <a:srgbClr val="800000"/>
                </a:solidFill>
                <a:ea typeface="Arial" panose="020B0604020202020204" pitchFamily="34" charset="0"/>
              </a:rPr>
              <a:t>p</a:t>
            </a:r>
            <a:r>
              <a:rPr lang="en-US" sz="2400" spc="4" dirty="0">
                <a:solidFill>
                  <a:srgbClr val="800000"/>
                </a:solidFill>
                <a:ea typeface="Arial" panose="020B0604020202020204" pitchFamily="34" charset="0"/>
              </a:rPr>
              <a:t>r</a:t>
            </a:r>
            <a:r>
              <a:rPr lang="en-US" sz="2400" spc="15" dirty="0">
                <a:solidFill>
                  <a:srgbClr val="800000"/>
                </a:solidFill>
                <a:ea typeface="Arial" panose="020B0604020202020204" pitchFamily="34" charset="0"/>
              </a:rPr>
              <a:t>o</a:t>
            </a:r>
            <a:r>
              <a:rPr lang="en-US" sz="2400" spc="-15" dirty="0">
                <a:solidFill>
                  <a:srgbClr val="800000"/>
                </a:solidFill>
                <a:ea typeface="Arial" panose="020B0604020202020204" pitchFamily="34" charset="0"/>
              </a:rPr>
              <a:t>v</a:t>
            </a:r>
            <a:r>
              <a:rPr lang="en-US" sz="2400" spc="8" dirty="0">
                <a:solidFill>
                  <a:srgbClr val="800000"/>
                </a:solidFill>
                <a:ea typeface="Arial" panose="020B0604020202020204" pitchFamily="34" charset="0"/>
              </a:rPr>
              <a:t>i</a:t>
            </a:r>
            <a:r>
              <a:rPr lang="en-US" sz="2400" spc="-4" dirty="0">
                <a:solidFill>
                  <a:srgbClr val="800000"/>
                </a:solidFill>
                <a:ea typeface="Arial" panose="020B0604020202020204" pitchFamily="34" charset="0"/>
              </a:rPr>
              <a:t>d</a:t>
            </a:r>
            <a:r>
              <a:rPr lang="en-US" sz="2400" spc="4" dirty="0">
                <a:solidFill>
                  <a:srgbClr val="800000"/>
                </a:solidFill>
                <a:ea typeface="Arial" panose="020B0604020202020204" pitchFamily="34" charset="0"/>
              </a:rPr>
              <a:t>e</a:t>
            </a:r>
            <a:r>
              <a:rPr lang="en-US" sz="2400" dirty="0">
                <a:solidFill>
                  <a:srgbClr val="800000"/>
                </a:solidFill>
                <a:ea typeface="Arial" panose="020B0604020202020204" pitchFamily="34" charset="0"/>
              </a:rPr>
              <a:t>d</a:t>
            </a:r>
            <a:r>
              <a:rPr lang="en-US" sz="2400" spc="-4" dirty="0">
                <a:solidFill>
                  <a:srgbClr val="800000"/>
                </a:solidFill>
                <a:ea typeface="Arial" panose="020B0604020202020204" pitchFamily="34" charset="0"/>
              </a:rPr>
              <a:t> </a:t>
            </a:r>
            <a:r>
              <a:rPr lang="en-US" sz="2400" spc="4" dirty="0">
                <a:solidFill>
                  <a:srgbClr val="800000"/>
                </a:solidFill>
                <a:ea typeface="Arial" panose="020B0604020202020204" pitchFamily="34" charset="0"/>
              </a:rPr>
              <a:t>1</a:t>
            </a:r>
            <a:r>
              <a:rPr lang="en-US" sz="2400" dirty="0">
                <a:solidFill>
                  <a:srgbClr val="800000"/>
                </a:solidFill>
                <a:ea typeface="Arial" panose="020B0604020202020204" pitchFamily="34" charset="0"/>
              </a:rPr>
              <a:t>2 </a:t>
            </a:r>
            <a:r>
              <a:rPr lang="en-US" sz="2400" spc="11" dirty="0">
                <a:solidFill>
                  <a:srgbClr val="800000"/>
                </a:solidFill>
                <a:ea typeface="Arial" panose="020B0604020202020204" pitchFamily="34" charset="0"/>
              </a:rPr>
              <a:t>f</a:t>
            </a:r>
            <a:r>
              <a:rPr lang="en-US" sz="2400" spc="-4" dirty="0">
                <a:solidFill>
                  <a:srgbClr val="800000"/>
                </a:solidFill>
                <a:ea typeface="Arial" panose="020B0604020202020204" pitchFamily="34" charset="0"/>
              </a:rPr>
              <a:t>i</a:t>
            </a:r>
            <a:r>
              <a:rPr lang="en-US" sz="2400" spc="8" dirty="0">
                <a:solidFill>
                  <a:srgbClr val="800000"/>
                </a:solidFill>
                <a:ea typeface="Arial" panose="020B0604020202020204" pitchFamily="34" charset="0"/>
              </a:rPr>
              <a:t>l</a:t>
            </a:r>
            <a:r>
              <a:rPr lang="en-US" sz="2400" spc="-4" dirty="0">
                <a:solidFill>
                  <a:srgbClr val="800000"/>
                </a:solidFill>
                <a:ea typeface="Arial" panose="020B0604020202020204" pitchFamily="34" charset="0"/>
              </a:rPr>
              <a:t>in</a:t>
            </a:r>
            <a:r>
              <a:rPr lang="en-US" sz="2400" dirty="0">
                <a:solidFill>
                  <a:srgbClr val="800000"/>
                </a:solidFill>
                <a:ea typeface="Arial" panose="020B0604020202020204" pitchFamily="34" charset="0"/>
              </a:rPr>
              <a:t>g</a:t>
            </a:r>
            <a:r>
              <a:rPr lang="en-US" sz="2400" spc="4" dirty="0">
                <a:solidFill>
                  <a:srgbClr val="800000"/>
                </a:solidFill>
                <a:ea typeface="Arial" panose="020B0604020202020204" pitchFamily="34" charset="0"/>
              </a:rPr>
              <a:t> ca</a:t>
            </a:r>
            <a:r>
              <a:rPr lang="en-US" sz="2400" spc="-4" dirty="0">
                <a:solidFill>
                  <a:srgbClr val="800000"/>
                </a:solidFill>
                <a:ea typeface="Arial" panose="020B0604020202020204" pitchFamily="34" charset="0"/>
              </a:rPr>
              <a:t>bin</a:t>
            </a:r>
            <a:r>
              <a:rPr lang="en-US" sz="2400" spc="4" dirty="0">
                <a:solidFill>
                  <a:srgbClr val="800000"/>
                </a:solidFill>
                <a:ea typeface="Arial" panose="020B0604020202020204" pitchFamily="34" charset="0"/>
              </a:rPr>
              <a:t>e</a:t>
            </a:r>
            <a:r>
              <a:rPr lang="en-US" sz="2400" dirty="0">
                <a:solidFill>
                  <a:srgbClr val="800000"/>
                </a:solidFill>
                <a:ea typeface="Arial" panose="020B0604020202020204" pitchFamily="34" charset="0"/>
              </a:rPr>
              <a:t>ts </a:t>
            </a:r>
            <a:r>
              <a:rPr lang="en-US" sz="2400" spc="8" dirty="0">
                <a:solidFill>
                  <a:srgbClr val="800000"/>
                </a:solidFill>
                <a:ea typeface="Arial" panose="020B0604020202020204" pitchFamily="34" charset="0"/>
              </a:rPr>
              <a:t>of </a:t>
            </a:r>
            <a:r>
              <a:rPr lang="en-US" sz="2400" spc="-4" dirty="0">
                <a:solidFill>
                  <a:srgbClr val="800000"/>
                </a:solidFill>
                <a:ea typeface="Arial" panose="020B0604020202020204" pitchFamily="34" charset="0"/>
              </a:rPr>
              <a:t>d</a:t>
            </a:r>
            <a:r>
              <a:rPr lang="en-US" sz="2400" spc="4" dirty="0">
                <a:solidFill>
                  <a:srgbClr val="800000"/>
                </a:solidFill>
                <a:ea typeface="Arial" panose="020B0604020202020204" pitchFamily="34" charset="0"/>
              </a:rPr>
              <a:t>a</a:t>
            </a:r>
            <a:r>
              <a:rPr lang="en-US" sz="2400" dirty="0">
                <a:solidFill>
                  <a:srgbClr val="800000"/>
                </a:solidFill>
                <a:ea typeface="Arial" panose="020B0604020202020204" pitchFamily="34" charset="0"/>
              </a:rPr>
              <a:t>ta</a:t>
            </a:r>
            <a:endParaRPr lang="en-US" sz="2400" dirty="0">
              <a:solidFill>
                <a:srgbClr val="800000"/>
              </a:solidFill>
              <a:ea typeface="Calibri" panose="020F0502020204030204" pitchFamily="34" charset="0"/>
            </a:endParaRPr>
          </a:p>
          <a:p>
            <a:pPr marL="342900" indent="-342900">
              <a:buFont typeface="Arial" panose="020B0604020202020204" pitchFamily="34" charset="0"/>
              <a:buChar char="•"/>
              <a:defRPr/>
            </a:pPr>
            <a:endParaRPr lang="en-US" sz="2400" spc="-15" dirty="0">
              <a:solidFill>
                <a:srgbClr val="800000"/>
              </a:solidFill>
              <a:ea typeface="Arial" panose="020B0604020202020204" pitchFamily="34" charset="0"/>
            </a:endParaRPr>
          </a:p>
          <a:p>
            <a:pPr marL="342900" indent="-342900">
              <a:buFont typeface="Arial" panose="020B0604020202020204" pitchFamily="34" charset="0"/>
              <a:buChar char="•"/>
              <a:defRPr/>
            </a:pPr>
            <a:r>
              <a:rPr lang="en-US" sz="2400" dirty="0">
                <a:solidFill>
                  <a:srgbClr val="800000"/>
                </a:solidFill>
                <a:ea typeface="Calibri" panose="020F0502020204030204" pitchFamily="34" charset="0"/>
              </a:rPr>
              <a:t>After 12 person years a suspect was identified</a:t>
            </a:r>
          </a:p>
          <a:p>
            <a:pPr marL="342900" indent="-342900">
              <a:buFont typeface="Arial" panose="020B0604020202020204" pitchFamily="34" charset="0"/>
              <a:buChar char="•"/>
              <a:defRPr/>
            </a:pPr>
            <a:r>
              <a:rPr lang="en-US" sz="2400" dirty="0">
                <a:solidFill>
                  <a:srgbClr val="800000"/>
                </a:solidFill>
                <a:ea typeface="Calibri" panose="020F0502020204030204" pitchFamily="34" charset="0"/>
              </a:rPr>
              <a:t>The suspect </a:t>
            </a:r>
            <a:r>
              <a:rPr lang="en-US" sz="2400" spc="15" dirty="0">
                <a:solidFill>
                  <a:srgbClr val="800000"/>
                </a:solidFill>
                <a:ea typeface="Arial" panose="020B0604020202020204" pitchFamily="34" charset="0"/>
              </a:rPr>
              <a:t>w</a:t>
            </a:r>
            <a:r>
              <a:rPr lang="en-US" sz="2400" spc="4" dirty="0">
                <a:solidFill>
                  <a:srgbClr val="800000"/>
                </a:solidFill>
                <a:ea typeface="Arial" panose="020B0604020202020204" pitchFamily="34" charset="0"/>
              </a:rPr>
              <a:t>a</a:t>
            </a:r>
            <a:r>
              <a:rPr lang="en-US" sz="2400" dirty="0">
                <a:solidFill>
                  <a:srgbClr val="800000"/>
                </a:solidFill>
                <a:ea typeface="Arial" panose="020B0604020202020204" pitchFamily="34" charset="0"/>
              </a:rPr>
              <a:t>s </a:t>
            </a:r>
            <a:r>
              <a:rPr lang="en-US" sz="2400" spc="4" dirty="0">
                <a:solidFill>
                  <a:srgbClr val="800000"/>
                </a:solidFill>
                <a:ea typeface="Arial" panose="020B0604020202020204" pitchFamily="34" charset="0"/>
              </a:rPr>
              <a:t>arr</a:t>
            </a:r>
            <a:r>
              <a:rPr lang="en-US" sz="2400" spc="-8" dirty="0">
                <a:solidFill>
                  <a:srgbClr val="800000"/>
                </a:solidFill>
                <a:ea typeface="Arial" panose="020B0604020202020204" pitchFamily="34" charset="0"/>
              </a:rPr>
              <a:t>e</a:t>
            </a:r>
            <a:r>
              <a:rPr lang="en-US" sz="2400" spc="4" dirty="0">
                <a:solidFill>
                  <a:srgbClr val="800000"/>
                </a:solidFill>
                <a:ea typeface="Arial" panose="020B0604020202020204" pitchFamily="34" charset="0"/>
              </a:rPr>
              <a:t>s</a:t>
            </a:r>
            <a:r>
              <a:rPr lang="en-US" sz="2400" dirty="0">
                <a:solidFill>
                  <a:srgbClr val="800000"/>
                </a:solidFill>
                <a:ea typeface="Arial" panose="020B0604020202020204" pitchFamily="34" charset="0"/>
              </a:rPr>
              <a:t>t</a:t>
            </a:r>
            <a:r>
              <a:rPr lang="en-US" sz="2400" spc="4" dirty="0">
                <a:solidFill>
                  <a:srgbClr val="800000"/>
                </a:solidFill>
                <a:ea typeface="Arial" panose="020B0604020202020204" pitchFamily="34" charset="0"/>
              </a:rPr>
              <a:t>e</a:t>
            </a:r>
            <a:r>
              <a:rPr lang="en-US" sz="2400" spc="-4" dirty="0">
                <a:solidFill>
                  <a:srgbClr val="800000"/>
                </a:solidFill>
                <a:ea typeface="Arial" panose="020B0604020202020204" pitchFamily="34" charset="0"/>
              </a:rPr>
              <a:t>d</a:t>
            </a:r>
            <a:r>
              <a:rPr lang="en-US" sz="2400" dirty="0">
                <a:solidFill>
                  <a:srgbClr val="800000"/>
                </a:solidFill>
                <a:ea typeface="Arial" panose="020B0604020202020204" pitchFamily="34" charset="0"/>
              </a:rPr>
              <a:t>,</a:t>
            </a:r>
            <a:r>
              <a:rPr lang="en-US" sz="2400" spc="-4" dirty="0">
                <a:solidFill>
                  <a:srgbClr val="800000"/>
                </a:solidFill>
                <a:ea typeface="Arial" panose="020B0604020202020204" pitchFamily="34" charset="0"/>
              </a:rPr>
              <a:t> </a:t>
            </a:r>
            <a:r>
              <a:rPr lang="en-US" sz="2400" dirty="0">
                <a:solidFill>
                  <a:srgbClr val="800000"/>
                </a:solidFill>
                <a:ea typeface="Arial" panose="020B0604020202020204" pitchFamily="34" charset="0"/>
              </a:rPr>
              <a:t>t</a:t>
            </a:r>
            <a:r>
              <a:rPr lang="en-US" sz="2400" spc="11" dirty="0">
                <a:solidFill>
                  <a:srgbClr val="800000"/>
                </a:solidFill>
                <a:ea typeface="Arial" panose="020B0604020202020204" pitchFamily="34" charset="0"/>
              </a:rPr>
              <a:t>r</a:t>
            </a:r>
            <a:r>
              <a:rPr lang="en-US" sz="2400" spc="8" dirty="0">
                <a:solidFill>
                  <a:srgbClr val="800000"/>
                </a:solidFill>
                <a:ea typeface="Arial" panose="020B0604020202020204" pitchFamily="34" charset="0"/>
              </a:rPr>
              <a:t>i</a:t>
            </a:r>
            <a:r>
              <a:rPr lang="en-US" sz="2400" spc="4" dirty="0">
                <a:solidFill>
                  <a:srgbClr val="800000"/>
                </a:solidFill>
                <a:ea typeface="Arial" panose="020B0604020202020204" pitchFamily="34" charset="0"/>
              </a:rPr>
              <a:t>e</a:t>
            </a:r>
            <a:r>
              <a:rPr lang="en-US" sz="2400" dirty="0">
                <a:solidFill>
                  <a:srgbClr val="800000"/>
                </a:solidFill>
                <a:ea typeface="Arial" panose="020B0604020202020204" pitchFamily="34" charset="0"/>
              </a:rPr>
              <a:t>d</a:t>
            </a:r>
            <a:r>
              <a:rPr lang="en-US" sz="2400" spc="-4" dirty="0">
                <a:solidFill>
                  <a:srgbClr val="800000"/>
                </a:solidFill>
                <a:ea typeface="Arial" panose="020B0604020202020204" pitchFamily="34" charset="0"/>
              </a:rPr>
              <a:t> </a:t>
            </a:r>
            <a:r>
              <a:rPr lang="en-US" sz="2400" spc="4" dirty="0">
                <a:solidFill>
                  <a:srgbClr val="800000"/>
                </a:solidFill>
                <a:ea typeface="Arial" panose="020B0604020202020204" pitchFamily="34" charset="0"/>
              </a:rPr>
              <a:t>a</a:t>
            </a:r>
            <a:r>
              <a:rPr lang="en-US" sz="2400" spc="-4" dirty="0">
                <a:solidFill>
                  <a:srgbClr val="800000"/>
                </a:solidFill>
                <a:ea typeface="Arial" panose="020B0604020202020204" pitchFamily="34" charset="0"/>
              </a:rPr>
              <a:t>n</a:t>
            </a:r>
            <a:r>
              <a:rPr lang="en-US" sz="2400" dirty="0">
                <a:solidFill>
                  <a:srgbClr val="800000"/>
                </a:solidFill>
                <a:ea typeface="Arial" panose="020B0604020202020204" pitchFamily="34" charset="0"/>
              </a:rPr>
              <a:t>d</a:t>
            </a:r>
            <a:r>
              <a:rPr lang="en-US" sz="2400" spc="-4" dirty="0">
                <a:solidFill>
                  <a:srgbClr val="800000"/>
                </a:solidFill>
                <a:ea typeface="Arial" panose="020B0604020202020204" pitchFamily="34" charset="0"/>
              </a:rPr>
              <a:t> </a:t>
            </a:r>
            <a:r>
              <a:rPr lang="en-US" sz="2400" spc="4" dirty="0">
                <a:solidFill>
                  <a:srgbClr val="800000"/>
                </a:solidFill>
                <a:ea typeface="Arial" panose="020B0604020202020204" pitchFamily="34" charset="0"/>
              </a:rPr>
              <a:t>c</a:t>
            </a:r>
            <a:r>
              <a:rPr lang="en-US" sz="2400" spc="-4" dirty="0">
                <a:solidFill>
                  <a:srgbClr val="800000"/>
                </a:solidFill>
                <a:ea typeface="Arial" panose="020B0604020202020204" pitchFamily="34" charset="0"/>
              </a:rPr>
              <a:t>o</a:t>
            </a:r>
            <a:r>
              <a:rPr lang="en-US" sz="2400" spc="8" dirty="0">
                <a:solidFill>
                  <a:srgbClr val="800000"/>
                </a:solidFill>
                <a:ea typeface="Arial" panose="020B0604020202020204" pitchFamily="34" charset="0"/>
              </a:rPr>
              <a:t>n</a:t>
            </a:r>
            <a:r>
              <a:rPr lang="en-US" sz="2400" spc="-15" dirty="0">
                <a:solidFill>
                  <a:srgbClr val="800000"/>
                </a:solidFill>
                <a:ea typeface="Arial" panose="020B0604020202020204" pitchFamily="34" charset="0"/>
              </a:rPr>
              <a:t>v</a:t>
            </a:r>
            <a:r>
              <a:rPr lang="en-US" sz="2400" spc="8" dirty="0">
                <a:solidFill>
                  <a:srgbClr val="800000"/>
                </a:solidFill>
                <a:ea typeface="Arial" panose="020B0604020202020204" pitchFamily="34" charset="0"/>
              </a:rPr>
              <a:t>i</a:t>
            </a:r>
            <a:r>
              <a:rPr lang="en-US" sz="2400" spc="4" dirty="0">
                <a:solidFill>
                  <a:srgbClr val="800000"/>
                </a:solidFill>
                <a:ea typeface="Arial" panose="020B0604020202020204" pitchFamily="34" charset="0"/>
              </a:rPr>
              <a:t>c</a:t>
            </a:r>
            <a:r>
              <a:rPr lang="en-US" sz="2400" spc="11" dirty="0">
                <a:solidFill>
                  <a:srgbClr val="800000"/>
                </a:solidFill>
                <a:ea typeface="Arial" panose="020B0604020202020204" pitchFamily="34" charset="0"/>
              </a:rPr>
              <a:t>t</a:t>
            </a:r>
            <a:r>
              <a:rPr lang="en-US" sz="2400" spc="4" dirty="0">
                <a:solidFill>
                  <a:srgbClr val="800000"/>
                </a:solidFill>
                <a:ea typeface="Arial" panose="020B0604020202020204" pitchFamily="34" charset="0"/>
              </a:rPr>
              <a:t>e</a:t>
            </a:r>
            <a:r>
              <a:rPr lang="en-US" sz="2400" dirty="0">
                <a:solidFill>
                  <a:srgbClr val="800000"/>
                </a:solidFill>
                <a:ea typeface="Arial" panose="020B0604020202020204" pitchFamily="34" charset="0"/>
              </a:rPr>
              <a:t>d</a:t>
            </a:r>
            <a:endParaRPr lang="en-US" sz="2400" dirty="0">
              <a:solidFill>
                <a:srgbClr val="800000"/>
              </a:solidFill>
              <a:ea typeface="Calibri" panose="020F0502020204030204" pitchFamily="34" charset="0"/>
            </a:endParaRPr>
          </a:p>
          <a:p>
            <a:pPr marL="342900" indent="-342900">
              <a:spcBef>
                <a:spcPts val="34"/>
              </a:spcBef>
              <a:buFont typeface="Arial" panose="020B0604020202020204" pitchFamily="34" charset="0"/>
              <a:buChar char="•"/>
              <a:defRPr/>
            </a:pPr>
            <a:endParaRPr lang="en-US" sz="2400" dirty="0">
              <a:solidFill>
                <a:srgbClr val="800000"/>
              </a:solidFill>
              <a:ea typeface="Calibri" panose="020F0502020204030204" pitchFamily="34" charset="0"/>
            </a:endParaRPr>
          </a:p>
          <a:p>
            <a:pPr>
              <a:spcBef>
                <a:spcPts val="26"/>
              </a:spcBef>
              <a:defRPr/>
            </a:pPr>
            <a:r>
              <a:rPr lang="en-US" sz="2400" dirty="0">
                <a:solidFill>
                  <a:srgbClr val="800000"/>
                </a:solidFill>
                <a:ea typeface="Calibri" panose="020F0502020204030204" pitchFamily="34" charset="0"/>
              </a:rPr>
              <a:t> </a:t>
            </a:r>
          </a:p>
          <a:p>
            <a:pPr>
              <a:spcBef>
                <a:spcPts val="26"/>
              </a:spcBef>
              <a:defRPr/>
            </a:pPr>
            <a:endParaRPr lang="en-US" sz="2400" spc="-4" dirty="0">
              <a:solidFill>
                <a:srgbClr val="800000"/>
              </a:solidFill>
              <a:ea typeface="Arial" panose="020B0604020202020204" pitchFamily="34" charset="0"/>
            </a:endParaRPr>
          </a:p>
          <a:p>
            <a:pPr>
              <a:spcBef>
                <a:spcPts val="26"/>
              </a:spcBef>
              <a:defRPr/>
            </a:pPr>
            <a:endParaRPr lang="en-US" sz="2400" spc="-4" dirty="0">
              <a:solidFill>
                <a:srgbClr val="800000"/>
              </a:solidFill>
              <a:ea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7100" y="1314450"/>
            <a:ext cx="7594600" cy="2678113"/>
          </a:xfrm>
          <a:prstGeom prst="rect">
            <a:avLst/>
          </a:prstGeom>
        </p:spPr>
        <p:txBody>
          <a:bodyPr>
            <a:spAutoFit/>
          </a:bodyPr>
          <a:lstStyle/>
          <a:p>
            <a:pPr marL="342900" indent="-342900">
              <a:lnSpc>
                <a:spcPct val="150000"/>
              </a:lnSpc>
              <a:spcBef>
                <a:spcPts val="45"/>
              </a:spcBef>
              <a:buFont typeface="Arial" panose="020B0604020202020204" pitchFamily="34" charset="0"/>
              <a:buChar char="•"/>
              <a:defRPr/>
            </a:pPr>
            <a:r>
              <a:rPr lang="en-US" sz="2100" dirty="0">
                <a:solidFill>
                  <a:srgbClr val="800000"/>
                </a:solidFill>
                <a:ea typeface="Calibri" panose="020F0502020204030204" pitchFamily="34" charset="0"/>
              </a:rPr>
              <a:t> </a:t>
            </a:r>
            <a:r>
              <a:rPr lang="en-US" sz="2100" spc="-4" dirty="0">
                <a:solidFill>
                  <a:srgbClr val="800000"/>
                </a:solidFill>
                <a:ea typeface="Arial" panose="020B0604020202020204" pitchFamily="34" charset="0"/>
              </a:rPr>
              <a:t>Th</a:t>
            </a:r>
            <a:r>
              <a:rPr lang="en-US" sz="2100" dirty="0">
                <a:solidFill>
                  <a:srgbClr val="800000"/>
                </a:solidFill>
                <a:ea typeface="Arial" panose="020B0604020202020204" pitchFamily="34" charset="0"/>
              </a:rPr>
              <a:t>e </a:t>
            </a:r>
            <a:r>
              <a:rPr lang="en-US" sz="2100" spc="-4" dirty="0">
                <a:solidFill>
                  <a:srgbClr val="800000"/>
                </a:solidFill>
                <a:ea typeface="Arial" panose="020B0604020202020204" pitchFamily="34" charset="0"/>
              </a:rPr>
              <a:t>d</a:t>
            </a:r>
            <a:r>
              <a:rPr lang="en-US" sz="2100" spc="4" dirty="0">
                <a:solidFill>
                  <a:srgbClr val="800000"/>
                </a:solidFill>
                <a:ea typeface="Arial" panose="020B0604020202020204" pitchFamily="34" charset="0"/>
              </a:rPr>
              <a:t>a</a:t>
            </a:r>
            <a:r>
              <a:rPr lang="en-US" sz="2100" dirty="0">
                <a:solidFill>
                  <a:srgbClr val="800000"/>
                </a:solidFill>
                <a:ea typeface="Arial" panose="020B0604020202020204" pitchFamily="34" charset="0"/>
              </a:rPr>
              <a:t>ta</a:t>
            </a:r>
            <a:r>
              <a:rPr lang="en-US" sz="2100" spc="-8" dirty="0">
                <a:solidFill>
                  <a:srgbClr val="800000"/>
                </a:solidFill>
                <a:ea typeface="Arial" panose="020B0604020202020204" pitchFamily="34" charset="0"/>
              </a:rPr>
              <a:t> </a:t>
            </a:r>
            <a:r>
              <a:rPr lang="en-US" sz="2100" spc="23" dirty="0">
                <a:solidFill>
                  <a:srgbClr val="800000"/>
                </a:solidFill>
                <a:ea typeface="Arial" panose="020B0604020202020204" pitchFamily="34" charset="0"/>
              </a:rPr>
              <a:t>w</a:t>
            </a:r>
            <a:r>
              <a:rPr lang="en-US" sz="2100" spc="4" dirty="0">
                <a:solidFill>
                  <a:srgbClr val="800000"/>
                </a:solidFill>
                <a:ea typeface="Arial" panose="020B0604020202020204" pitchFamily="34" charset="0"/>
              </a:rPr>
              <a:t>a</a:t>
            </a:r>
            <a:r>
              <a:rPr lang="en-US" sz="2100" dirty="0">
                <a:solidFill>
                  <a:srgbClr val="800000"/>
                </a:solidFill>
                <a:ea typeface="Arial" panose="020B0604020202020204" pitchFamily="34" charset="0"/>
              </a:rPr>
              <a:t>s </a:t>
            </a:r>
            <a:r>
              <a:rPr lang="en-US" sz="2100" spc="-8" dirty="0">
                <a:solidFill>
                  <a:srgbClr val="800000"/>
                </a:solidFill>
                <a:ea typeface="Arial" panose="020B0604020202020204" pitchFamily="34" charset="0"/>
              </a:rPr>
              <a:t>s</a:t>
            </a:r>
            <a:r>
              <a:rPr lang="en-US" sz="2100" spc="-4" dirty="0">
                <a:solidFill>
                  <a:srgbClr val="800000"/>
                </a:solidFill>
                <a:ea typeface="Arial" panose="020B0604020202020204" pitchFamily="34" charset="0"/>
              </a:rPr>
              <a:t>upp</a:t>
            </a:r>
            <a:r>
              <a:rPr lang="en-US" sz="2100" spc="8" dirty="0">
                <a:solidFill>
                  <a:srgbClr val="800000"/>
                </a:solidFill>
                <a:ea typeface="Arial" panose="020B0604020202020204" pitchFamily="34" charset="0"/>
              </a:rPr>
              <a:t>l</a:t>
            </a:r>
            <a:r>
              <a:rPr lang="en-US" sz="2100" spc="-4" dirty="0">
                <a:solidFill>
                  <a:srgbClr val="800000"/>
                </a:solidFill>
                <a:ea typeface="Arial" panose="020B0604020202020204" pitchFamily="34" charset="0"/>
              </a:rPr>
              <a:t>i</a:t>
            </a:r>
            <a:r>
              <a:rPr lang="en-US" sz="2100" spc="4" dirty="0">
                <a:solidFill>
                  <a:srgbClr val="800000"/>
                </a:solidFill>
                <a:ea typeface="Arial" panose="020B0604020202020204" pitchFamily="34" charset="0"/>
              </a:rPr>
              <a:t>e</a:t>
            </a:r>
            <a:r>
              <a:rPr lang="en-US" sz="2100" dirty="0">
                <a:solidFill>
                  <a:srgbClr val="800000"/>
                </a:solidFill>
                <a:ea typeface="Arial" panose="020B0604020202020204" pitchFamily="34" charset="0"/>
              </a:rPr>
              <a:t>d</a:t>
            </a:r>
            <a:r>
              <a:rPr lang="en-US" sz="2100" spc="4" dirty="0">
                <a:solidFill>
                  <a:srgbClr val="800000"/>
                </a:solidFill>
                <a:ea typeface="Arial" panose="020B0604020202020204" pitchFamily="34" charset="0"/>
              </a:rPr>
              <a:t> </a:t>
            </a:r>
            <a:r>
              <a:rPr lang="en-US" sz="2100" spc="-4" dirty="0">
                <a:solidFill>
                  <a:srgbClr val="800000"/>
                </a:solidFill>
                <a:ea typeface="Arial" panose="020B0604020202020204" pitchFamily="34" charset="0"/>
              </a:rPr>
              <a:t>i</a:t>
            </a:r>
            <a:r>
              <a:rPr lang="en-US" sz="2100" dirty="0">
                <a:solidFill>
                  <a:srgbClr val="800000"/>
                </a:solidFill>
                <a:ea typeface="Arial" panose="020B0604020202020204" pitchFamily="34" charset="0"/>
              </a:rPr>
              <a:t>n</a:t>
            </a:r>
            <a:r>
              <a:rPr lang="en-US" sz="2100" spc="4" dirty="0">
                <a:solidFill>
                  <a:srgbClr val="800000"/>
                </a:solidFill>
                <a:ea typeface="Arial" panose="020B0604020202020204" pitchFamily="34" charset="0"/>
              </a:rPr>
              <a:t> e</a:t>
            </a:r>
            <a:r>
              <a:rPr lang="en-US" sz="2100" spc="-4" dirty="0">
                <a:solidFill>
                  <a:srgbClr val="800000"/>
                </a:solidFill>
                <a:ea typeface="Arial" panose="020B0604020202020204" pitchFamily="34" charset="0"/>
              </a:rPr>
              <a:t>l</a:t>
            </a:r>
            <a:r>
              <a:rPr lang="en-US" sz="2100" spc="4" dirty="0">
                <a:solidFill>
                  <a:srgbClr val="800000"/>
                </a:solidFill>
                <a:ea typeface="Arial" panose="020B0604020202020204" pitchFamily="34" charset="0"/>
              </a:rPr>
              <a:t>ec</a:t>
            </a:r>
            <a:r>
              <a:rPr lang="en-US" sz="2100" spc="8" dirty="0">
                <a:solidFill>
                  <a:srgbClr val="800000"/>
                </a:solidFill>
                <a:ea typeface="Arial" panose="020B0604020202020204" pitchFamily="34" charset="0"/>
              </a:rPr>
              <a:t>t</a:t>
            </a:r>
            <a:r>
              <a:rPr lang="en-US" sz="2100" spc="4" dirty="0">
                <a:solidFill>
                  <a:srgbClr val="800000"/>
                </a:solidFill>
                <a:ea typeface="Arial" panose="020B0604020202020204" pitchFamily="34" charset="0"/>
              </a:rPr>
              <a:t>r</a:t>
            </a:r>
            <a:r>
              <a:rPr lang="en-US" sz="2100" spc="-4" dirty="0">
                <a:solidFill>
                  <a:srgbClr val="800000"/>
                </a:solidFill>
                <a:ea typeface="Arial" panose="020B0604020202020204" pitchFamily="34" charset="0"/>
              </a:rPr>
              <a:t>oni</a:t>
            </a:r>
            <a:r>
              <a:rPr lang="en-US" sz="2100" dirty="0">
                <a:solidFill>
                  <a:srgbClr val="800000"/>
                </a:solidFill>
                <a:ea typeface="Arial" panose="020B0604020202020204" pitchFamily="34" charset="0"/>
              </a:rPr>
              <a:t>c</a:t>
            </a:r>
            <a:r>
              <a:rPr lang="en-US" sz="2100" spc="8" dirty="0">
                <a:solidFill>
                  <a:srgbClr val="800000"/>
                </a:solidFill>
                <a:ea typeface="Arial" panose="020B0604020202020204" pitchFamily="34" charset="0"/>
              </a:rPr>
              <a:t> </a:t>
            </a:r>
            <a:r>
              <a:rPr lang="en-US" sz="2100" dirty="0">
                <a:solidFill>
                  <a:srgbClr val="800000"/>
                </a:solidFill>
                <a:ea typeface="Arial" panose="020B0604020202020204" pitchFamily="34" charset="0"/>
              </a:rPr>
              <a:t>f</a:t>
            </a:r>
            <a:r>
              <a:rPr lang="en-US" sz="2100" spc="-4" dirty="0">
                <a:solidFill>
                  <a:srgbClr val="800000"/>
                </a:solidFill>
                <a:ea typeface="Arial" panose="020B0604020202020204" pitchFamily="34" charset="0"/>
              </a:rPr>
              <a:t>o</a:t>
            </a:r>
            <a:r>
              <a:rPr lang="en-US" sz="2100" spc="4" dirty="0">
                <a:solidFill>
                  <a:srgbClr val="800000"/>
                </a:solidFill>
                <a:ea typeface="Arial" panose="020B0604020202020204" pitchFamily="34" charset="0"/>
              </a:rPr>
              <a:t>r</a:t>
            </a:r>
            <a:r>
              <a:rPr lang="en-US" sz="2100" dirty="0">
                <a:solidFill>
                  <a:srgbClr val="800000"/>
                </a:solidFill>
                <a:ea typeface="Arial" panose="020B0604020202020204" pitchFamily="34" charset="0"/>
              </a:rPr>
              <a:t>m</a:t>
            </a:r>
            <a:endParaRPr lang="en-US" sz="2100" dirty="0">
              <a:solidFill>
                <a:srgbClr val="800000"/>
              </a:solidFill>
              <a:ea typeface="Calibri" panose="020F0502020204030204" pitchFamily="34" charset="0"/>
            </a:endParaRPr>
          </a:p>
          <a:p>
            <a:pPr marL="342900" indent="-342900">
              <a:lnSpc>
                <a:spcPct val="150000"/>
              </a:lnSpc>
              <a:spcBef>
                <a:spcPts val="45"/>
              </a:spcBef>
              <a:buFont typeface="Arial" panose="020B0604020202020204" pitchFamily="34" charset="0"/>
              <a:buChar char="•"/>
              <a:defRPr/>
            </a:pPr>
            <a:r>
              <a:rPr lang="en-US" sz="2100" dirty="0">
                <a:solidFill>
                  <a:srgbClr val="800000"/>
                </a:solidFill>
                <a:ea typeface="Arial" panose="020B0604020202020204" pitchFamily="34" charset="0"/>
              </a:rPr>
              <a:t>A </a:t>
            </a:r>
            <a:r>
              <a:rPr lang="en-US" sz="2100" spc="-15" dirty="0">
                <a:solidFill>
                  <a:srgbClr val="800000"/>
                </a:solidFill>
                <a:ea typeface="Arial" panose="020B0604020202020204" pitchFamily="34" charset="0"/>
              </a:rPr>
              <a:t>v</a:t>
            </a:r>
            <a:r>
              <a:rPr lang="en-US" sz="2100" spc="8" dirty="0">
                <a:solidFill>
                  <a:srgbClr val="800000"/>
                </a:solidFill>
                <a:ea typeface="Arial" panose="020B0604020202020204" pitchFamily="34" charset="0"/>
              </a:rPr>
              <a:t>i</a:t>
            </a:r>
            <a:r>
              <a:rPr lang="en-US" sz="2100" spc="4" dirty="0">
                <a:solidFill>
                  <a:srgbClr val="800000"/>
                </a:solidFill>
                <a:ea typeface="Arial" panose="020B0604020202020204" pitchFamily="34" charset="0"/>
              </a:rPr>
              <a:t>s</a:t>
            </a:r>
            <a:r>
              <a:rPr lang="en-US" sz="2100" spc="-4" dirty="0">
                <a:solidFill>
                  <a:srgbClr val="800000"/>
                </a:solidFill>
                <a:ea typeface="Arial" panose="020B0604020202020204" pitchFamily="34" charset="0"/>
              </a:rPr>
              <a:t>u</a:t>
            </a:r>
            <a:r>
              <a:rPr lang="en-US" sz="2100" spc="4" dirty="0">
                <a:solidFill>
                  <a:srgbClr val="800000"/>
                </a:solidFill>
                <a:ea typeface="Arial" panose="020B0604020202020204" pitchFamily="34" charset="0"/>
              </a:rPr>
              <a:t>a</a:t>
            </a:r>
            <a:r>
              <a:rPr lang="en-US" sz="2100" spc="8" dirty="0">
                <a:solidFill>
                  <a:srgbClr val="800000"/>
                </a:solidFill>
                <a:ea typeface="Arial" panose="020B0604020202020204" pitchFamily="34" charset="0"/>
              </a:rPr>
              <a:t>l</a:t>
            </a:r>
            <a:r>
              <a:rPr lang="en-US" sz="2100" spc="-4" dirty="0">
                <a:solidFill>
                  <a:srgbClr val="800000"/>
                </a:solidFill>
                <a:ea typeface="Arial" panose="020B0604020202020204" pitchFamily="34" charset="0"/>
              </a:rPr>
              <a:t>i</a:t>
            </a:r>
            <a:r>
              <a:rPr lang="en-US" sz="2100" dirty="0">
                <a:solidFill>
                  <a:srgbClr val="800000"/>
                </a:solidFill>
                <a:ea typeface="Arial" panose="020B0604020202020204" pitchFamily="34" charset="0"/>
              </a:rPr>
              <a:t>z</a:t>
            </a:r>
            <a:r>
              <a:rPr lang="en-US" sz="2100" spc="4" dirty="0">
                <a:solidFill>
                  <a:srgbClr val="800000"/>
                </a:solidFill>
                <a:ea typeface="Arial" panose="020B0604020202020204" pitchFamily="34" charset="0"/>
              </a:rPr>
              <a:t>a</a:t>
            </a:r>
            <a:r>
              <a:rPr lang="en-US" sz="2100" spc="11" dirty="0">
                <a:solidFill>
                  <a:srgbClr val="800000"/>
                </a:solidFill>
                <a:ea typeface="Arial" panose="020B0604020202020204" pitchFamily="34" charset="0"/>
              </a:rPr>
              <a:t>t</a:t>
            </a:r>
            <a:r>
              <a:rPr lang="en-US" sz="2100" spc="-4" dirty="0">
                <a:solidFill>
                  <a:srgbClr val="800000"/>
                </a:solidFill>
                <a:ea typeface="Arial" panose="020B0604020202020204" pitchFamily="34" charset="0"/>
              </a:rPr>
              <a:t>io</a:t>
            </a:r>
            <a:r>
              <a:rPr lang="en-US" sz="2100" dirty="0">
                <a:solidFill>
                  <a:srgbClr val="800000"/>
                </a:solidFill>
                <a:ea typeface="Arial" panose="020B0604020202020204" pitchFamily="34" charset="0"/>
              </a:rPr>
              <a:t>n</a:t>
            </a:r>
            <a:r>
              <a:rPr lang="en-US" sz="2100" spc="11" dirty="0">
                <a:solidFill>
                  <a:srgbClr val="800000"/>
                </a:solidFill>
                <a:ea typeface="Arial" panose="020B0604020202020204" pitchFamily="34" charset="0"/>
              </a:rPr>
              <a:t> </a:t>
            </a:r>
            <a:r>
              <a:rPr lang="en-US" sz="2100" dirty="0">
                <a:solidFill>
                  <a:srgbClr val="800000"/>
                </a:solidFill>
                <a:ea typeface="Arial" panose="020B0604020202020204" pitchFamily="34" charset="0"/>
              </a:rPr>
              <a:t>t</a:t>
            </a:r>
            <a:r>
              <a:rPr lang="en-US" sz="2100" spc="-4" dirty="0">
                <a:solidFill>
                  <a:srgbClr val="800000"/>
                </a:solidFill>
                <a:ea typeface="Arial" panose="020B0604020202020204" pitchFamily="34" charset="0"/>
              </a:rPr>
              <a:t>oo</a:t>
            </a:r>
            <a:r>
              <a:rPr lang="en-US" sz="2100" dirty="0">
                <a:solidFill>
                  <a:srgbClr val="800000"/>
                </a:solidFill>
                <a:ea typeface="Arial" panose="020B0604020202020204" pitchFamily="34" charset="0"/>
              </a:rPr>
              <a:t>l</a:t>
            </a:r>
            <a:r>
              <a:rPr lang="en-US" sz="2100" spc="11" dirty="0">
                <a:solidFill>
                  <a:srgbClr val="800000"/>
                </a:solidFill>
                <a:ea typeface="Arial" panose="020B0604020202020204" pitchFamily="34" charset="0"/>
              </a:rPr>
              <a:t> </a:t>
            </a:r>
            <a:r>
              <a:rPr lang="en-US" sz="2100" dirty="0">
                <a:solidFill>
                  <a:srgbClr val="800000"/>
                </a:solidFill>
                <a:ea typeface="Arial" panose="020B0604020202020204" pitchFamily="34" charset="0"/>
              </a:rPr>
              <a:t>(</a:t>
            </a:r>
            <a:r>
              <a:rPr lang="en-US" sz="2100" spc="4" dirty="0" err="1">
                <a:solidFill>
                  <a:srgbClr val="800000"/>
                </a:solidFill>
                <a:ea typeface="Arial" panose="020B0604020202020204" pitchFamily="34" charset="0"/>
              </a:rPr>
              <a:t>Ne</a:t>
            </a:r>
            <a:r>
              <a:rPr lang="en-US" sz="2100" dirty="0" err="1">
                <a:solidFill>
                  <a:srgbClr val="800000"/>
                </a:solidFill>
                <a:ea typeface="Arial" panose="020B0604020202020204" pitchFamily="34" charset="0"/>
              </a:rPr>
              <a:t>t</a:t>
            </a:r>
            <a:r>
              <a:rPr lang="en-US" sz="2100" spc="4" dirty="0" err="1">
                <a:solidFill>
                  <a:srgbClr val="800000"/>
                </a:solidFill>
                <a:ea typeface="Arial" panose="020B0604020202020204" pitchFamily="34" charset="0"/>
              </a:rPr>
              <a:t>ma</a:t>
            </a:r>
            <a:r>
              <a:rPr lang="en-US" sz="2100" spc="-4" dirty="0" err="1">
                <a:solidFill>
                  <a:srgbClr val="800000"/>
                </a:solidFill>
                <a:ea typeface="Arial" panose="020B0604020202020204" pitchFamily="34" charset="0"/>
              </a:rPr>
              <a:t>p</a:t>
            </a:r>
            <a:r>
              <a:rPr lang="en-US" sz="2100" dirty="0">
                <a:solidFill>
                  <a:srgbClr val="800000"/>
                </a:solidFill>
                <a:ea typeface="Arial" panose="020B0604020202020204" pitchFamily="34" charset="0"/>
              </a:rPr>
              <a:t>) </a:t>
            </a:r>
            <a:r>
              <a:rPr lang="en-US" sz="2100" spc="15" dirty="0">
                <a:solidFill>
                  <a:srgbClr val="800000"/>
                </a:solidFill>
                <a:ea typeface="Arial" panose="020B0604020202020204" pitchFamily="34" charset="0"/>
              </a:rPr>
              <a:t>w</a:t>
            </a:r>
            <a:r>
              <a:rPr lang="en-US" sz="2100" spc="-8" dirty="0">
                <a:solidFill>
                  <a:srgbClr val="800000"/>
                </a:solidFill>
                <a:ea typeface="Arial" panose="020B0604020202020204" pitchFamily="34" charset="0"/>
              </a:rPr>
              <a:t>a</a:t>
            </a:r>
            <a:r>
              <a:rPr lang="en-US" sz="2100" dirty="0">
                <a:solidFill>
                  <a:srgbClr val="800000"/>
                </a:solidFill>
                <a:ea typeface="Arial" panose="020B0604020202020204" pitchFamily="34" charset="0"/>
              </a:rPr>
              <a:t>s </a:t>
            </a:r>
            <a:r>
              <a:rPr lang="en-US" sz="2100" spc="-4" dirty="0">
                <a:solidFill>
                  <a:srgbClr val="800000"/>
                </a:solidFill>
                <a:ea typeface="Arial" panose="020B0604020202020204" pitchFamily="34" charset="0"/>
              </a:rPr>
              <a:t>u</a:t>
            </a:r>
            <a:r>
              <a:rPr lang="en-US" sz="2100" spc="4" dirty="0">
                <a:solidFill>
                  <a:srgbClr val="800000"/>
                </a:solidFill>
                <a:ea typeface="Arial" panose="020B0604020202020204" pitchFamily="34" charset="0"/>
              </a:rPr>
              <a:t>se</a:t>
            </a:r>
            <a:r>
              <a:rPr lang="en-US" sz="2100" dirty="0">
                <a:solidFill>
                  <a:srgbClr val="800000"/>
                </a:solidFill>
                <a:ea typeface="Arial" panose="020B0604020202020204" pitchFamily="34" charset="0"/>
              </a:rPr>
              <a:t>d</a:t>
            </a:r>
            <a:r>
              <a:rPr lang="en-US" sz="2100" spc="-4" dirty="0">
                <a:solidFill>
                  <a:srgbClr val="800000"/>
                </a:solidFill>
                <a:ea typeface="Arial" panose="020B0604020202020204" pitchFamily="34" charset="0"/>
              </a:rPr>
              <a:t> </a:t>
            </a:r>
            <a:r>
              <a:rPr lang="en-US" sz="2100" dirty="0">
                <a:solidFill>
                  <a:srgbClr val="800000"/>
                </a:solidFill>
                <a:ea typeface="Arial" panose="020B0604020202020204" pitchFamily="34" charset="0"/>
              </a:rPr>
              <a:t>to</a:t>
            </a:r>
            <a:r>
              <a:rPr lang="en-US" sz="2100" spc="-4" dirty="0">
                <a:solidFill>
                  <a:srgbClr val="800000"/>
                </a:solidFill>
                <a:ea typeface="Arial" panose="020B0604020202020204" pitchFamily="34" charset="0"/>
              </a:rPr>
              <a:t> </a:t>
            </a:r>
            <a:r>
              <a:rPr lang="en-US" sz="2100" spc="4" dirty="0">
                <a:solidFill>
                  <a:srgbClr val="800000"/>
                </a:solidFill>
                <a:ea typeface="Arial" panose="020B0604020202020204" pitchFamily="34" charset="0"/>
              </a:rPr>
              <a:t>exam</a:t>
            </a:r>
            <a:r>
              <a:rPr lang="en-US" sz="2100" spc="-4" dirty="0">
                <a:solidFill>
                  <a:srgbClr val="800000"/>
                </a:solidFill>
                <a:ea typeface="Arial" panose="020B0604020202020204" pitchFamily="34" charset="0"/>
              </a:rPr>
              <a:t>in</a:t>
            </a:r>
            <a:r>
              <a:rPr lang="en-US" sz="2100" dirty="0">
                <a:solidFill>
                  <a:srgbClr val="800000"/>
                </a:solidFill>
                <a:ea typeface="Arial" panose="020B0604020202020204" pitchFamily="34" charset="0"/>
              </a:rPr>
              <a:t>e t</a:t>
            </a:r>
            <a:r>
              <a:rPr lang="en-US" sz="2100" spc="-4" dirty="0">
                <a:solidFill>
                  <a:srgbClr val="800000"/>
                </a:solidFill>
                <a:ea typeface="Arial" panose="020B0604020202020204" pitchFamily="34" charset="0"/>
              </a:rPr>
              <a:t>h</a:t>
            </a:r>
            <a:r>
              <a:rPr lang="en-US" sz="2100" dirty="0">
                <a:solidFill>
                  <a:srgbClr val="800000"/>
                </a:solidFill>
                <a:ea typeface="Arial" panose="020B0604020202020204" pitchFamily="34" charset="0"/>
              </a:rPr>
              <a:t>e</a:t>
            </a:r>
            <a:r>
              <a:rPr lang="en-US" sz="2100" spc="8" dirty="0">
                <a:solidFill>
                  <a:srgbClr val="800000"/>
                </a:solidFill>
                <a:ea typeface="Arial" panose="020B0604020202020204" pitchFamily="34" charset="0"/>
              </a:rPr>
              <a:t> </a:t>
            </a:r>
            <a:r>
              <a:rPr lang="en-US" sz="2100" spc="-4" dirty="0">
                <a:solidFill>
                  <a:srgbClr val="800000"/>
                </a:solidFill>
                <a:ea typeface="Arial" panose="020B0604020202020204" pitchFamily="34" charset="0"/>
              </a:rPr>
              <a:t>d</a:t>
            </a:r>
            <a:r>
              <a:rPr lang="en-US" sz="2100" spc="4" dirty="0">
                <a:solidFill>
                  <a:srgbClr val="800000"/>
                </a:solidFill>
                <a:ea typeface="Arial" panose="020B0604020202020204" pitchFamily="34" charset="0"/>
              </a:rPr>
              <a:t>a</a:t>
            </a:r>
            <a:r>
              <a:rPr lang="en-US" sz="2100" dirty="0">
                <a:solidFill>
                  <a:srgbClr val="800000"/>
                </a:solidFill>
                <a:ea typeface="Arial" panose="020B0604020202020204" pitchFamily="34" charset="0"/>
              </a:rPr>
              <a:t>ta</a:t>
            </a:r>
            <a:endParaRPr lang="en-US" sz="2100" dirty="0">
              <a:solidFill>
                <a:srgbClr val="800000"/>
              </a:solidFill>
              <a:ea typeface="Calibri" panose="020F0502020204030204" pitchFamily="34" charset="0"/>
            </a:endParaRPr>
          </a:p>
          <a:p>
            <a:pPr marL="342900" indent="-342900">
              <a:lnSpc>
                <a:spcPct val="150000"/>
              </a:lnSpc>
              <a:spcBef>
                <a:spcPts val="8"/>
              </a:spcBef>
              <a:buFont typeface="Arial" panose="020B0604020202020204" pitchFamily="34" charset="0"/>
              <a:buChar char="•"/>
              <a:defRPr/>
            </a:pPr>
            <a:r>
              <a:rPr lang="en-US" sz="2100" dirty="0">
                <a:solidFill>
                  <a:srgbClr val="800000"/>
                </a:solidFill>
                <a:ea typeface="Calibri" panose="020F0502020204030204" pitchFamily="34" charset="0"/>
              </a:rPr>
              <a:t> </a:t>
            </a:r>
            <a:r>
              <a:rPr lang="en-US" sz="2100" spc="-15" dirty="0">
                <a:solidFill>
                  <a:srgbClr val="800000"/>
                </a:solidFill>
                <a:ea typeface="Arial" panose="020B0604020202020204" pitchFamily="34" charset="0"/>
              </a:rPr>
              <a:t>A</a:t>
            </a:r>
            <a:r>
              <a:rPr lang="en-US" sz="2100" spc="8" dirty="0">
                <a:solidFill>
                  <a:srgbClr val="800000"/>
                </a:solidFill>
                <a:ea typeface="Arial" panose="020B0604020202020204" pitchFamily="34" charset="0"/>
              </a:rPr>
              <a:t>f</a:t>
            </a:r>
            <a:r>
              <a:rPr lang="en-US" sz="2100" dirty="0">
                <a:solidFill>
                  <a:srgbClr val="800000"/>
                </a:solidFill>
                <a:ea typeface="Arial" panose="020B0604020202020204" pitchFamily="34" charset="0"/>
              </a:rPr>
              <a:t>t</a:t>
            </a:r>
            <a:r>
              <a:rPr lang="en-US" sz="2100" spc="4" dirty="0">
                <a:solidFill>
                  <a:srgbClr val="800000"/>
                </a:solidFill>
                <a:ea typeface="Arial" panose="020B0604020202020204" pitchFamily="34" charset="0"/>
              </a:rPr>
              <a:t>e</a:t>
            </a:r>
            <a:r>
              <a:rPr lang="en-US" sz="2100" dirty="0">
                <a:solidFill>
                  <a:srgbClr val="800000"/>
                </a:solidFill>
                <a:ea typeface="Arial" panose="020B0604020202020204" pitchFamily="34" charset="0"/>
              </a:rPr>
              <a:t>r 4</a:t>
            </a:r>
            <a:r>
              <a:rPr lang="en-US" sz="2100" spc="11" dirty="0">
                <a:solidFill>
                  <a:srgbClr val="800000"/>
                </a:solidFill>
                <a:ea typeface="Arial" panose="020B0604020202020204" pitchFamily="34" charset="0"/>
              </a:rPr>
              <a:t> </a:t>
            </a:r>
            <a:r>
              <a:rPr lang="en-US" sz="2100" spc="-4" dirty="0">
                <a:solidFill>
                  <a:srgbClr val="800000"/>
                </a:solidFill>
                <a:ea typeface="Arial" panose="020B0604020202020204" pitchFamily="34" charset="0"/>
              </a:rPr>
              <a:t>p</a:t>
            </a:r>
            <a:r>
              <a:rPr lang="en-US" sz="2100" spc="4" dirty="0">
                <a:solidFill>
                  <a:srgbClr val="800000"/>
                </a:solidFill>
                <a:ea typeface="Arial" panose="020B0604020202020204" pitchFamily="34" charset="0"/>
              </a:rPr>
              <a:t>ers</a:t>
            </a:r>
            <a:r>
              <a:rPr lang="en-US" sz="2100" spc="-4" dirty="0">
                <a:solidFill>
                  <a:srgbClr val="800000"/>
                </a:solidFill>
                <a:ea typeface="Arial" panose="020B0604020202020204" pitchFamily="34" charset="0"/>
              </a:rPr>
              <a:t>o</a:t>
            </a:r>
            <a:r>
              <a:rPr lang="en-US" sz="2100" dirty="0">
                <a:solidFill>
                  <a:srgbClr val="800000"/>
                </a:solidFill>
                <a:ea typeface="Arial" panose="020B0604020202020204" pitchFamily="34" charset="0"/>
              </a:rPr>
              <a:t>n</a:t>
            </a:r>
            <a:r>
              <a:rPr lang="en-US" sz="2100" spc="4" dirty="0">
                <a:solidFill>
                  <a:srgbClr val="800000"/>
                </a:solidFill>
                <a:ea typeface="Arial" panose="020B0604020202020204" pitchFamily="34" charset="0"/>
              </a:rPr>
              <a:t> </a:t>
            </a:r>
            <a:r>
              <a:rPr lang="en-US" sz="2100" spc="15" dirty="0">
                <a:solidFill>
                  <a:srgbClr val="800000"/>
                </a:solidFill>
                <a:ea typeface="Arial" panose="020B0604020202020204" pitchFamily="34" charset="0"/>
              </a:rPr>
              <a:t>w</a:t>
            </a:r>
            <a:r>
              <a:rPr lang="en-US" sz="2100" spc="-8" dirty="0">
                <a:solidFill>
                  <a:srgbClr val="800000"/>
                </a:solidFill>
                <a:ea typeface="Arial" panose="020B0604020202020204" pitchFamily="34" charset="0"/>
              </a:rPr>
              <a:t>ee</a:t>
            </a:r>
            <a:r>
              <a:rPr lang="en-US" sz="2100" spc="4" dirty="0">
                <a:solidFill>
                  <a:srgbClr val="800000"/>
                </a:solidFill>
                <a:ea typeface="Arial" panose="020B0604020202020204" pitchFamily="34" charset="0"/>
              </a:rPr>
              <a:t>k</a:t>
            </a:r>
            <a:r>
              <a:rPr lang="en-US" sz="2100" dirty="0">
                <a:solidFill>
                  <a:srgbClr val="800000"/>
                </a:solidFill>
                <a:ea typeface="Arial" panose="020B0604020202020204" pitchFamily="34" charset="0"/>
              </a:rPr>
              <a:t>s t</a:t>
            </a:r>
            <a:r>
              <a:rPr lang="en-US" sz="2100" spc="-4" dirty="0">
                <a:solidFill>
                  <a:srgbClr val="800000"/>
                </a:solidFill>
                <a:ea typeface="Arial" panose="020B0604020202020204" pitchFamily="34" charset="0"/>
              </a:rPr>
              <a:t>h</a:t>
            </a:r>
            <a:r>
              <a:rPr lang="en-US" sz="2100" dirty="0">
                <a:solidFill>
                  <a:srgbClr val="800000"/>
                </a:solidFill>
                <a:ea typeface="Arial" panose="020B0604020202020204" pitchFamily="34" charset="0"/>
              </a:rPr>
              <a:t>e </a:t>
            </a:r>
            <a:r>
              <a:rPr lang="en-US" sz="2100" spc="4" dirty="0">
                <a:solidFill>
                  <a:srgbClr val="800000"/>
                </a:solidFill>
                <a:ea typeface="Arial" panose="020B0604020202020204" pitchFamily="34" charset="0"/>
              </a:rPr>
              <a:t>sam</a:t>
            </a:r>
            <a:r>
              <a:rPr lang="en-US" sz="2100" dirty="0">
                <a:solidFill>
                  <a:srgbClr val="800000"/>
                </a:solidFill>
                <a:ea typeface="Arial" panose="020B0604020202020204" pitchFamily="34" charset="0"/>
              </a:rPr>
              <a:t>e </a:t>
            </a:r>
            <a:r>
              <a:rPr lang="en-US" sz="2100" spc="4" dirty="0">
                <a:solidFill>
                  <a:srgbClr val="800000"/>
                </a:solidFill>
                <a:ea typeface="Arial" panose="020B0604020202020204" pitchFamily="34" charset="0"/>
              </a:rPr>
              <a:t>s</a:t>
            </a:r>
            <a:r>
              <a:rPr lang="en-US" sz="2100" spc="-4" dirty="0">
                <a:solidFill>
                  <a:srgbClr val="800000"/>
                </a:solidFill>
                <a:ea typeface="Arial" panose="020B0604020202020204" pitchFamily="34" charset="0"/>
              </a:rPr>
              <a:t>u</a:t>
            </a:r>
            <a:r>
              <a:rPr lang="en-US" sz="2100" spc="4" dirty="0">
                <a:solidFill>
                  <a:srgbClr val="800000"/>
                </a:solidFill>
                <a:ea typeface="Arial" panose="020B0604020202020204" pitchFamily="34" charset="0"/>
              </a:rPr>
              <a:t>s</a:t>
            </a:r>
            <a:r>
              <a:rPr lang="en-US" sz="2100" spc="-4" dirty="0">
                <a:solidFill>
                  <a:srgbClr val="800000"/>
                </a:solidFill>
                <a:ea typeface="Arial" panose="020B0604020202020204" pitchFamily="34" charset="0"/>
              </a:rPr>
              <a:t>p</a:t>
            </a:r>
            <a:r>
              <a:rPr lang="en-US" sz="2100" spc="4" dirty="0">
                <a:solidFill>
                  <a:srgbClr val="800000"/>
                </a:solidFill>
                <a:ea typeface="Arial" panose="020B0604020202020204" pitchFamily="34" charset="0"/>
              </a:rPr>
              <a:t>ec</a:t>
            </a:r>
            <a:r>
              <a:rPr lang="en-US" sz="2100" dirty="0">
                <a:solidFill>
                  <a:srgbClr val="800000"/>
                </a:solidFill>
                <a:ea typeface="Arial" panose="020B0604020202020204" pitchFamily="34" charset="0"/>
              </a:rPr>
              <a:t>t</a:t>
            </a:r>
            <a:r>
              <a:rPr lang="en-US" sz="2100" spc="-11" dirty="0">
                <a:solidFill>
                  <a:srgbClr val="800000"/>
                </a:solidFill>
                <a:ea typeface="Arial" panose="020B0604020202020204" pitchFamily="34" charset="0"/>
              </a:rPr>
              <a:t> </a:t>
            </a:r>
            <a:r>
              <a:rPr lang="en-US" sz="2100" spc="23" dirty="0">
                <a:solidFill>
                  <a:srgbClr val="800000"/>
                </a:solidFill>
                <a:ea typeface="Arial" panose="020B0604020202020204" pitchFamily="34" charset="0"/>
              </a:rPr>
              <a:t>w</a:t>
            </a:r>
            <a:r>
              <a:rPr lang="en-US" sz="2100" spc="-8" dirty="0">
                <a:solidFill>
                  <a:srgbClr val="800000"/>
                </a:solidFill>
                <a:ea typeface="Arial" panose="020B0604020202020204" pitchFamily="34" charset="0"/>
              </a:rPr>
              <a:t>a</a:t>
            </a:r>
            <a:r>
              <a:rPr lang="en-US" sz="2100" dirty="0">
                <a:solidFill>
                  <a:srgbClr val="800000"/>
                </a:solidFill>
                <a:ea typeface="Arial" panose="020B0604020202020204" pitchFamily="34" charset="0"/>
              </a:rPr>
              <a:t>s </a:t>
            </a:r>
            <a:r>
              <a:rPr lang="en-US" sz="2100" spc="-4" dirty="0">
                <a:solidFill>
                  <a:srgbClr val="800000"/>
                </a:solidFill>
                <a:ea typeface="Arial" panose="020B0604020202020204" pitchFamily="34" charset="0"/>
              </a:rPr>
              <a:t>id</a:t>
            </a:r>
            <a:r>
              <a:rPr lang="en-US" sz="2100" spc="4" dirty="0">
                <a:solidFill>
                  <a:srgbClr val="800000"/>
                </a:solidFill>
                <a:ea typeface="Arial" panose="020B0604020202020204" pitchFamily="34" charset="0"/>
              </a:rPr>
              <a:t>e</a:t>
            </a:r>
            <a:r>
              <a:rPr lang="en-US" sz="2100" spc="-4" dirty="0">
                <a:solidFill>
                  <a:srgbClr val="800000"/>
                </a:solidFill>
                <a:ea typeface="Arial" panose="020B0604020202020204" pitchFamily="34" charset="0"/>
              </a:rPr>
              <a:t>n</a:t>
            </a:r>
            <a:r>
              <a:rPr lang="en-US" sz="2100" dirty="0">
                <a:solidFill>
                  <a:srgbClr val="800000"/>
                </a:solidFill>
                <a:ea typeface="Arial" panose="020B0604020202020204" pitchFamily="34" charset="0"/>
              </a:rPr>
              <a:t>t</a:t>
            </a:r>
            <a:r>
              <a:rPr lang="en-US" sz="2100" spc="-4" dirty="0">
                <a:solidFill>
                  <a:srgbClr val="800000"/>
                </a:solidFill>
                <a:ea typeface="Arial" panose="020B0604020202020204" pitchFamily="34" charset="0"/>
              </a:rPr>
              <a:t>i</a:t>
            </a:r>
            <a:r>
              <a:rPr lang="en-US" sz="2100" spc="11" dirty="0">
                <a:solidFill>
                  <a:srgbClr val="800000"/>
                </a:solidFill>
                <a:ea typeface="Arial" panose="020B0604020202020204" pitchFamily="34" charset="0"/>
              </a:rPr>
              <a:t>f</a:t>
            </a:r>
            <a:r>
              <a:rPr lang="en-US" sz="2100" spc="-4" dirty="0">
                <a:solidFill>
                  <a:srgbClr val="800000"/>
                </a:solidFill>
                <a:ea typeface="Arial" panose="020B0604020202020204" pitchFamily="34" charset="0"/>
              </a:rPr>
              <a:t>i</a:t>
            </a:r>
            <a:r>
              <a:rPr lang="en-US" sz="2100" spc="4" dirty="0">
                <a:solidFill>
                  <a:srgbClr val="800000"/>
                </a:solidFill>
                <a:ea typeface="Arial" panose="020B0604020202020204" pitchFamily="34" charset="0"/>
              </a:rPr>
              <a:t>e</a:t>
            </a:r>
            <a:r>
              <a:rPr lang="en-US" sz="2100" dirty="0">
                <a:solidFill>
                  <a:srgbClr val="800000"/>
                </a:solidFill>
                <a:ea typeface="Arial" panose="020B0604020202020204" pitchFamily="34" charset="0"/>
              </a:rPr>
              <a:t>d</a:t>
            </a:r>
            <a:endParaRPr lang="en-US" sz="2100" dirty="0">
              <a:solidFill>
                <a:srgbClr val="800000"/>
              </a:solidFill>
              <a:ea typeface="Calibri" panose="020F0502020204030204" pitchFamily="34" charset="0"/>
            </a:endParaRPr>
          </a:p>
          <a:p>
            <a:pPr marL="342900" indent="-342900">
              <a:lnSpc>
                <a:spcPct val="150000"/>
              </a:lnSpc>
              <a:spcBef>
                <a:spcPts val="8"/>
              </a:spcBef>
              <a:buFont typeface="Arial" panose="020B0604020202020204" pitchFamily="34" charset="0"/>
              <a:buChar char="•"/>
              <a:defRPr/>
            </a:pPr>
            <a:r>
              <a:rPr lang="en-US" sz="2100" dirty="0">
                <a:solidFill>
                  <a:srgbClr val="800000"/>
                </a:solidFill>
                <a:ea typeface="Calibri" panose="020F0502020204030204" pitchFamily="34" charset="0"/>
              </a:rPr>
              <a:t> </a:t>
            </a:r>
            <a:r>
              <a:rPr lang="en-US" sz="2100" b="1" dirty="0">
                <a:solidFill>
                  <a:srgbClr val="800000"/>
                </a:solidFill>
                <a:ea typeface="Arial" panose="020B0604020202020204" pitchFamily="34" charset="0"/>
              </a:rPr>
              <a:t>A</a:t>
            </a:r>
            <a:r>
              <a:rPr lang="en-US" sz="2100" b="1" spc="-8" dirty="0">
                <a:solidFill>
                  <a:srgbClr val="800000"/>
                </a:solidFill>
                <a:ea typeface="Arial" panose="020B0604020202020204" pitchFamily="34" charset="0"/>
              </a:rPr>
              <a:t> </a:t>
            </a:r>
            <a:r>
              <a:rPr lang="en-US" sz="2100" b="1" spc="4" dirty="0">
                <a:solidFill>
                  <a:srgbClr val="800000"/>
                </a:solidFill>
                <a:ea typeface="Arial" panose="020B0604020202020204" pitchFamily="34" charset="0"/>
              </a:rPr>
              <a:t>mas</a:t>
            </a:r>
            <a:r>
              <a:rPr lang="en-US" sz="2100" b="1" dirty="0">
                <a:solidFill>
                  <a:srgbClr val="800000"/>
                </a:solidFill>
                <a:ea typeface="Arial" panose="020B0604020202020204" pitchFamily="34" charset="0"/>
              </a:rPr>
              <a:t>t</a:t>
            </a:r>
            <a:r>
              <a:rPr lang="en-US" sz="2100" b="1" spc="4" dirty="0">
                <a:solidFill>
                  <a:srgbClr val="800000"/>
                </a:solidFill>
                <a:ea typeface="Arial" panose="020B0604020202020204" pitchFamily="34" charset="0"/>
              </a:rPr>
              <a:t>e</a:t>
            </a:r>
            <a:r>
              <a:rPr lang="en-US" sz="2100" b="1" dirty="0">
                <a:solidFill>
                  <a:srgbClr val="800000"/>
                </a:solidFill>
                <a:ea typeface="Arial" panose="020B0604020202020204" pitchFamily="34" charset="0"/>
              </a:rPr>
              <a:t>r </a:t>
            </a:r>
            <a:r>
              <a:rPr lang="en-US" sz="2100" b="1" spc="4" dirty="0">
                <a:solidFill>
                  <a:srgbClr val="800000"/>
                </a:solidFill>
                <a:ea typeface="Arial" panose="020B0604020202020204" pitchFamily="34" charset="0"/>
              </a:rPr>
              <a:t>cr</a:t>
            </a:r>
            <a:r>
              <a:rPr lang="en-US" sz="2100" b="1" spc="-4" dirty="0">
                <a:solidFill>
                  <a:srgbClr val="800000"/>
                </a:solidFill>
                <a:ea typeface="Arial" panose="020B0604020202020204" pitchFamily="34" charset="0"/>
              </a:rPr>
              <a:t>i</a:t>
            </a:r>
            <a:r>
              <a:rPr lang="en-US" sz="2100" b="1" spc="11" dirty="0">
                <a:solidFill>
                  <a:srgbClr val="800000"/>
                </a:solidFill>
                <a:ea typeface="Arial" panose="020B0604020202020204" pitchFamily="34" charset="0"/>
              </a:rPr>
              <a:t>m</a:t>
            </a:r>
            <a:r>
              <a:rPr lang="en-US" sz="2100" b="1" spc="8" dirty="0">
                <a:solidFill>
                  <a:srgbClr val="800000"/>
                </a:solidFill>
                <a:ea typeface="Arial" panose="020B0604020202020204" pitchFamily="34" charset="0"/>
              </a:rPr>
              <a:t>i</a:t>
            </a:r>
            <a:r>
              <a:rPr lang="en-US" sz="2100" b="1" spc="-4" dirty="0">
                <a:solidFill>
                  <a:srgbClr val="800000"/>
                </a:solidFill>
                <a:ea typeface="Arial" panose="020B0604020202020204" pitchFamily="34" charset="0"/>
              </a:rPr>
              <a:t>n</a:t>
            </a:r>
            <a:r>
              <a:rPr lang="en-US" sz="2100" b="1" spc="4" dirty="0">
                <a:solidFill>
                  <a:srgbClr val="800000"/>
                </a:solidFill>
                <a:ea typeface="Arial" panose="020B0604020202020204" pitchFamily="34" charset="0"/>
              </a:rPr>
              <a:t>a</a:t>
            </a:r>
            <a:r>
              <a:rPr lang="en-US" sz="2100" b="1" dirty="0">
                <a:solidFill>
                  <a:srgbClr val="800000"/>
                </a:solidFill>
                <a:ea typeface="Arial" panose="020B0604020202020204" pitchFamily="34" charset="0"/>
              </a:rPr>
              <a:t>l</a:t>
            </a:r>
            <a:r>
              <a:rPr lang="en-US" sz="2100" b="1" spc="-4" dirty="0">
                <a:solidFill>
                  <a:srgbClr val="800000"/>
                </a:solidFill>
                <a:ea typeface="Arial" panose="020B0604020202020204" pitchFamily="34" charset="0"/>
              </a:rPr>
              <a:t> b</a:t>
            </a:r>
            <a:r>
              <a:rPr lang="en-US" sz="2100" b="1" spc="4" dirty="0">
                <a:solidFill>
                  <a:srgbClr val="800000"/>
                </a:solidFill>
                <a:ea typeface="Arial" panose="020B0604020202020204" pitchFamily="34" charset="0"/>
              </a:rPr>
              <a:t>e</a:t>
            </a:r>
            <a:r>
              <a:rPr lang="en-US" sz="2100" b="1" spc="8" dirty="0">
                <a:solidFill>
                  <a:srgbClr val="800000"/>
                </a:solidFill>
                <a:ea typeface="Arial" panose="020B0604020202020204" pitchFamily="34" charset="0"/>
              </a:rPr>
              <a:t>h</a:t>
            </a:r>
            <a:r>
              <a:rPr lang="en-US" sz="2100" b="1" spc="-4" dirty="0">
                <a:solidFill>
                  <a:srgbClr val="800000"/>
                </a:solidFill>
                <a:ea typeface="Arial" panose="020B0604020202020204" pitchFamily="34" charset="0"/>
              </a:rPr>
              <a:t>in</a:t>
            </a:r>
            <a:r>
              <a:rPr lang="en-US" sz="2100" b="1" dirty="0">
                <a:solidFill>
                  <a:srgbClr val="800000"/>
                </a:solidFill>
                <a:ea typeface="Arial" panose="020B0604020202020204" pitchFamily="34" charset="0"/>
              </a:rPr>
              <a:t>d</a:t>
            </a:r>
            <a:r>
              <a:rPr lang="en-US" sz="2100" b="1" spc="4" dirty="0">
                <a:solidFill>
                  <a:srgbClr val="800000"/>
                </a:solidFill>
                <a:ea typeface="Arial" panose="020B0604020202020204" pitchFamily="34" charset="0"/>
              </a:rPr>
              <a:t> </a:t>
            </a:r>
            <a:r>
              <a:rPr lang="en-US" sz="2100" b="1" dirty="0">
                <a:solidFill>
                  <a:srgbClr val="800000"/>
                </a:solidFill>
                <a:ea typeface="Arial" panose="020B0604020202020204" pitchFamily="34" charset="0"/>
              </a:rPr>
              <a:t>t</a:t>
            </a:r>
            <a:r>
              <a:rPr lang="en-US" sz="2100" b="1" spc="-4" dirty="0">
                <a:solidFill>
                  <a:srgbClr val="800000"/>
                </a:solidFill>
                <a:ea typeface="Arial" panose="020B0604020202020204" pitchFamily="34" charset="0"/>
              </a:rPr>
              <a:t>h</a:t>
            </a:r>
            <a:r>
              <a:rPr lang="en-US" sz="2100" b="1" dirty="0">
                <a:solidFill>
                  <a:srgbClr val="800000"/>
                </a:solidFill>
                <a:ea typeface="Arial" panose="020B0604020202020204" pitchFamily="34" charset="0"/>
              </a:rPr>
              <a:t>e</a:t>
            </a:r>
            <a:r>
              <a:rPr lang="en-US" sz="2100" b="1" spc="8" dirty="0">
                <a:solidFill>
                  <a:srgbClr val="800000"/>
                </a:solidFill>
                <a:ea typeface="Arial" panose="020B0604020202020204" pitchFamily="34" charset="0"/>
              </a:rPr>
              <a:t> </a:t>
            </a:r>
            <a:r>
              <a:rPr lang="en-US" sz="2100" b="1" spc="11" dirty="0">
                <a:solidFill>
                  <a:srgbClr val="800000"/>
                </a:solidFill>
                <a:ea typeface="Arial" panose="020B0604020202020204" pitchFamily="34" charset="0"/>
              </a:rPr>
              <a:t>f</a:t>
            </a:r>
            <a:r>
              <a:rPr lang="en-US" sz="2100" b="1" spc="4" dirty="0">
                <a:solidFill>
                  <a:srgbClr val="800000"/>
                </a:solidFill>
                <a:ea typeface="Arial" panose="020B0604020202020204" pitchFamily="34" charset="0"/>
              </a:rPr>
              <a:t>ra</a:t>
            </a:r>
            <a:r>
              <a:rPr lang="en-US" sz="2100" b="1" spc="-4" dirty="0">
                <a:solidFill>
                  <a:srgbClr val="800000"/>
                </a:solidFill>
                <a:ea typeface="Arial" panose="020B0604020202020204" pitchFamily="34" charset="0"/>
              </a:rPr>
              <a:t>u</a:t>
            </a:r>
            <a:r>
              <a:rPr lang="en-US" sz="2100" b="1" dirty="0">
                <a:solidFill>
                  <a:srgbClr val="800000"/>
                </a:solidFill>
                <a:ea typeface="Arial" panose="020B0604020202020204" pitchFamily="34" charset="0"/>
              </a:rPr>
              <a:t>d</a:t>
            </a:r>
            <a:r>
              <a:rPr lang="en-US" sz="2100" b="1" spc="-15" dirty="0">
                <a:solidFill>
                  <a:srgbClr val="800000"/>
                </a:solidFill>
                <a:ea typeface="Arial" panose="020B0604020202020204" pitchFamily="34" charset="0"/>
              </a:rPr>
              <a:t> </a:t>
            </a:r>
            <a:r>
              <a:rPr lang="en-US" sz="2100" b="1" spc="23" dirty="0">
                <a:solidFill>
                  <a:srgbClr val="800000"/>
                </a:solidFill>
                <a:ea typeface="Arial" panose="020B0604020202020204" pitchFamily="34" charset="0"/>
              </a:rPr>
              <a:t>w</a:t>
            </a:r>
            <a:r>
              <a:rPr lang="en-US" sz="2100" b="1" spc="-8" dirty="0">
                <a:solidFill>
                  <a:srgbClr val="800000"/>
                </a:solidFill>
                <a:ea typeface="Arial" panose="020B0604020202020204" pitchFamily="34" charset="0"/>
              </a:rPr>
              <a:t>a</a:t>
            </a:r>
            <a:r>
              <a:rPr lang="en-US" sz="2100" b="1" dirty="0">
                <a:solidFill>
                  <a:srgbClr val="800000"/>
                </a:solidFill>
                <a:ea typeface="Arial" panose="020B0604020202020204" pitchFamily="34" charset="0"/>
              </a:rPr>
              <a:t>s </a:t>
            </a:r>
            <a:r>
              <a:rPr lang="en-US" sz="2100" b="1" spc="4" dirty="0">
                <a:solidFill>
                  <a:srgbClr val="800000"/>
                </a:solidFill>
                <a:ea typeface="Arial" panose="020B0604020202020204" pitchFamily="34" charset="0"/>
              </a:rPr>
              <a:t>a</a:t>
            </a:r>
            <a:r>
              <a:rPr lang="en-US" sz="2100" b="1" spc="-4" dirty="0">
                <a:solidFill>
                  <a:srgbClr val="800000"/>
                </a:solidFill>
                <a:ea typeface="Arial" panose="020B0604020202020204" pitchFamily="34" charset="0"/>
              </a:rPr>
              <a:t>l</a:t>
            </a:r>
            <a:r>
              <a:rPr lang="en-US" sz="2100" b="1" spc="4" dirty="0">
                <a:solidFill>
                  <a:srgbClr val="800000"/>
                </a:solidFill>
                <a:ea typeface="Arial" panose="020B0604020202020204" pitchFamily="34" charset="0"/>
              </a:rPr>
              <a:t>s</a:t>
            </a:r>
            <a:r>
              <a:rPr lang="en-US" sz="2100" b="1" dirty="0">
                <a:solidFill>
                  <a:srgbClr val="800000"/>
                </a:solidFill>
                <a:ea typeface="Arial" panose="020B0604020202020204" pitchFamily="34" charset="0"/>
              </a:rPr>
              <a:t>o</a:t>
            </a:r>
            <a:r>
              <a:rPr lang="en-US" sz="2100" b="1" spc="4" dirty="0">
                <a:solidFill>
                  <a:srgbClr val="800000"/>
                </a:solidFill>
                <a:ea typeface="Arial" panose="020B0604020202020204" pitchFamily="34" charset="0"/>
              </a:rPr>
              <a:t> </a:t>
            </a:r>
            <a:r>
              <a:rPr lang="en-US" sz="2100" b="1" spc="8" dirty="0">
                <a:solidFill>
                  <a:srgbClr val="800000"/>
                </a:solidFill>
                <a:ea typeface="Arial" panose="020B0604020202020204" pitchFamily="34" charset="0"/>
              </a:rPr>
              <a:t>i</a:t>
            </a:r>
            <a:r>
              <a:rPr lang="en-US" sz="2100" b="1" spc="-4" dirty="0">
                <a:solidFill>
                  <a:srgbClr val="800000"/>
                </a:solidFill>
                <a:ea typeface="Arial" panose="020B0604020202020204" pitchFamily="34" charset="0"/>
              </a:rPr>
              <a:t>d</a:t>
            </a:r>
            <a:r>
              <a:rPr lang="en-US" sz="2100" b="1" spc="4" dirty="0">
                <a:solidFill>
                  <a:srgbClr val="800000"/>
                </a:solidFill>
                <a:ea typeface="Arial" panose="020B0604020202020204" pitchFamily="34" charset="0"/>
              </a:rPr>
              <a:t>e</a:t>
            </a:r>
            <a:r>
              <a:rPr lang="en-US" sz="2100" b="1" spc="-4" dirty="0">
                <a:solidFill>
                  <a:srgbClr val="800000"/>
                </a:solidFill>
                <a:ea typeface="Arial" panose="020B0604020202020204" pitchFamily="34" charset="0"/>
              </a:rPr>
              <a:t>n</a:t>
            </a:r>
            <a:r>
              <a:rPr lang="en-US" sz="2100" b="1" dirty="0">
                <a:solidFill>
                  <a:srgbClr val="800000"/>
                </a:solidFill>
                <a:ea typeface="Arial" panose="020B0604020202020204" pitchFamily="34" charset="0"/>
              </a:rPr>
              <a:t>t</a:t>
            </a:r>
            <a:r>
              <a:rPr lang="en-US" sz="2100" b="1" spc="-4" dirty="0">
                <a:solidFill>
                  <a:srgbClr val="800000"/>
                </a:solidFill>
                <a:ea typeface="Arial" panose="020B0604020202020204" pitchFamily="34" charset="0"/>
              </a:rPr>
              <a:t>i</a:t>
            </a:r>
            <a:r>
              <a:rPr lang="en-US" sz="2100" b="1" spc="11" dirty="0">
                <a:solidFill>
                  <a:srgbClr val="800000"/>
                </a:solidFill>
                <a:ea typeface="Arial" panose="020B0604020202020204" pitchFamily="34" charset="0"/>
              </a:rPr>
              <a:t>f</a:t>
            </a:r>
            <a:r>
              <a:rPr lang="en-US" sz="2100" b="1" spc="-4" dirty="0">
                <a:solidFill>
                  <a:srgbClr val="800000"/>
                </a:solidFill>
                <a:ea typeface="Arial" panose="020B0604020202020204" pitchFamily="34" charset="0"/>
              </a:rPr>
              <a:t>i</a:t>
            </a:r>
            <a:r>
              <a:rPr lang="en-US" sz="2100" b="1" spc="4" dirty="0">
                <a:solidFill>
                  <a:srgbClr val="800000"/>
                </a:solidFill>
                <a:ea typeface="Arial" panose="020B0604020202020204" pitchFamily="34" charset="0"/>
              </a:rPr>
              <a:t>e</a:t>
            </a:r>
            <a:r>
              <a:rPr lang="en-US" sz="2100" b="1" dirty="0">
                <a:solidFill>
                  <a:srgbClr val="800000"/>
                </a:solidFill>
                <a:ea typeface="Arial" panose="020B0604020202020204" pitchFamily="34" charset="0"/>
              </a:rPr>
              <a:t>d</a:t>
            </a:r>
            <a:endParaRPr lang="en-US" sz="2100" b="1" dirty="0">
              <a:solidFill>
                <a:srgbClr val="800000"/>
              </a:solidFill>
              <a:ea typeface="Calibri" panose="020F0502020204030204" pitchFamily="34" charset="0"/>
            </a:endParaRPr>
          </a:p>
          <a:p>
            <a:pPr>
              <a:defRPr/>
            </a:pPr>
            <a:r>
              <a:rPr lang="en-US" sz="2100" dirty="0">
                <a:solidFill>
                  <a:srgbClr val="800000"/>
                </a:solidFill>
                <a:ea typeface="Calibri" panose="020F0502020204030204" pitchFamily="34" charset="0"/>
              </a:rPr>
              <a:t/>
            </a:r>
            <a:br>
              <a:rPr lang="en-US" sz="2100" dirty="0">
                <a:solidFill>
                  <a:srgbClr val="800000"/>
                </a:solidFill>
                <a:ea typeface="Calibri" panose="020F0502020204030204" pitchFamily="34" charset="0"/>
              </a:rPr>
            </a:br>
            <a:endParaRPr lang="en-US" sz="2100" dirty="0">
              <a:solidFill>
                <a:srgbClr val="800000"/>
              </a:solidFill>
            </a:endParaRPr>
          </a:p>
        </p:txBody>
      </p:sp>
      <p:sp>
        <p:nvSpPr>
          <p:cNvPr id="2" name="Rectangle 1"/>
          <p:cNvSpPr/>
          <p:nvPr/>
        </p:nvSpPr>
        <p:spPr>
          <a:xfrm>
            <a:off x="1125538" y="441325"/>
            <a:ext cx="6650037" cy="584200"/>
          </a:xfrm>
          <a:prstGeom prst="rect">
            <a:avLst/>
          </a:prstGeom>
        </p:spPr>
        <p:txBody>
          <a:bodyPr wrap="none">
            <a:spAutoFit/>
          </a:bodyPr>
          <a:lstStyle/>
          <a:p>
            <a:pPr>
              <a:defRPr/>
            </a:pP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Exam</a:t>
            </a:r>
            <a:r>
              <a:rPr lang="en-US" sz="3200"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p</a:t>
            </a:r>
            <a:r>
              <a:rPr lang="en-US" sz="3200"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l</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e:</a:t>
            </a:r>
            <a:r>
              <a:rPr lang="en-US" sz="3200" spc="-428" dirty="0">
                <a:solidFill>
                  <a:srgbClr val="800000"/>
                </a:solidFill>
                <a:latin typeface="Garamond" panose="02020404030301010803" pitchFamily="18" charset="0"/>
                <a:ea typeface="Arial" panose="020B0604020202020204" pitchFamily="34" charset="0"/>
                <a:cs typeface="Times New Roman" panose="02020603050405020304" pitchFamily="18" charset="0"/>
              </a:rPr>
              <a:t> </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	</a:t>
            </a:r>
            <a:r>
              <a:rPr lang="en-US" sz="3200"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F</a:t>
            </a:r>
            <a:r>
              <a:rPr lang="en-US" sz="3200"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r</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a</a:t>
            </a:r>
            <a:r>
              <a:rPr lang="en-US" sz="3200"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u</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d</a:t>
            </a:r>
            <a:r>
              <a:rPr lang="en-US" sz="3200" spc="60" dirty="0">
                <a:solidFill>
                  <a:srgbClr val="800000"/>
                </a:solidFill>
                <a:latin typeface="Garamond" panose="02020404030301010803" pitchFamily="18" charset="0"/>
                <a:ea typeface="Arial" panose="020B0604020202020204" pitchFamily="34" charset="0"/>
                <a:cs typeface="Times New Roman" panose="02020603050405020304" pitchFamily="18" charset="0"/>
              </a:rPr>
              <a:t> </a:t>
            </a:r>
            <a:r>
              <a:rPr lang="en-US" sz="3200"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D</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etect</a:t>
            </a:r>
            <a:r>
              <a:rPr lang="en-US" sz="3200"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i</a:t>
            </a:r>
            <a:r>
              <a:rPr lang="en-US" sz="3200"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o</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n continued</a:t>
            </a:r>
            <a:endParaRPr lang="en-US" sz="3200"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469900"/>
            <a:ext cx="7886700" cy="993775"/>
          </a:xfrm>
        </p:spPr>
        <p:txBody>
          <a:bodyPr>
            <a:noAutofit/>
          </a:bodyPr>
          <a:lstStyle/>
          <a:p>
            <a:pPr>
              <a:defRPr/>
            </a:pPr>
            <a:r>
              <a:rPr lang="en-US" spc="4" dirty="0">
                <a:solidFill>
                  <a:srgbClr val="800000"/>
                </a:solidFill>
                <a:ea typeface="Arial" panose="020B0604020202020204" pitchFamily="34" charset="0"/>
                <a:cs typeface="Times New Roman" panose="02020603050405020304" pitchFamily="18" charset="0"/>
              </a:rPr>
              <a:t>I</a:t>
            </a:r>
            <a:r>
              <a:rPr lang="en-US" dirty="0">
                <a:solidFill>
                  <a:srgbClr val="800000"/>
                </a:solidFill>
                <a:ea typeface="Arial" panose="020B0604020202020204" pitchFamily="34" charset="0"/>
                <a:cs typeface="Times New Roman" panose="02020603050405020304" pitchFamily="18" charset="0"/>
              </a:rPr>
              <a:t>s</a:t>
            </a:r>
            <a:r>
              <a:rPr lang="en-US" spc="15" dirty="0">
                <a:solidFill>
                  <a:srgbClr val="800000"/>
                </a:solidFill>
                <a:ea typeface="Arial" panose="020B0604020202020204" pitchFamily="34" charset="0"/>
                <a:cs typeface="Times New Roman" panose="02020603050405020304" pitchFamily="18" charset="0"/>
              </a:rPr>
              <a:t> </a:t>
            </a:r>
            <a:r>
              <a:rPr lang="en-US" spc="4" dirty="0">
                <a:solidFill>
                  <a:srgbClr val="800000"/>
                </a:solidFill>
                <a:ea typeface="Arial" panose="020B0604020202020204" pitchFamily="34" charset="0"/>
                <a:cs typeface="Times New Roman" panose="02020603050405020304" pitchFamily="18" charset="0"/>
              </a:rPr>
              <a:t>I</a:t>
            </a:r>
            <a:r>
              <a:rPr lang="en-US" spc="-4" dirty="0">
                <a:solidFill>
                  <a:srgbClr val="800000"/>
                </a:solidFill>
                <a:ea typeface="Arial" panose="020B0604020202020204" pitchFamily="34" charset="0"/>
                <a:cs typeface="Times New Roman" panose="02020603050405020304" pitchFamily="18" charset="0"/>
              </a:rPr>
              <a:t>n</a:t>
            </a:r>
            <a:r>
              <a:rPr lang="en-US" dirty="0">
                <a:solidFill>
                  <a:srgbClr val="800000"/>
                </a:solidFill>
                <a:ea typeface="Arial" panose="020B0604020202020204" pitchFamily="34" charset="0"/>
                <a:cs typeface="Times New Roman" panose="02020603050405020304" pitchFamily="18" charset="0"/>
              </a:rPr>
              <a:t>f</a:t>
            </a:r>
            <a:r>
              <a:rPr lang="en-US" spc="-4" dirty="0">
                <a:solidFill>
                  <a:srgbClr val="800000"/>
                </a:solidFill>
                <a:ea typeface="Arial" panose="020B0604020202020204" pitchFamily="34" charset="0"/>
                <a:cs typeface="Times New Roman" panose="02020603050405020304" pitchFamily="18" charset="0"/>
              </a:rPr>
              <a:t>o</a:t>
            </a:r>
            <a:r>
              <a:rPr lang="en-US" spc="4" dirty="0">
                <a:solidFill>
                  <a:srgbClr val="800000"/>
                </a:solidFill>
                <a:ea typeface="Arial" panose="020B0604020202020204" pitchFamily="34" charset="0"/>
                <a:cs typeface="Times New Roman" panose="02020603050405020304" pitchFamily="18" charset="0"/>
              </a:rPr>
              <a:t>r</a:t>
            </a:r>
            <a:r>
              <a:rPr lang="en-US" dirty="0">
                <a:solidFill>
                  <a:srgbClr val="800000"/>
                </a:solidFill>
                <a:ea typeface="Arial" panose="020B0604020202020204" pitchFamily="34" charset="0"/>
                <a:cs typeface="Times New Roman" panose="02020603050405020304" pitchFamily="18" charset="0"/>
              </a:rPr>
              <a:t>mat</a:t>
            </a:r>
            <a:r>
              <a:rPr lang="en-US" spc="4" dirty="0">
                <a:solidFill>
                  <a:srgbClr val="800000"/>
                </a:solidFill>
                <a:ea typeface="Arial" panose="020B0604020202020204" pitchFamily="34" charset="0"/>
                <a:cs typeface="Times New Roman" panose="02020603050405020304" pitchFamily="18" charset="0"/>
              </a:rPr>
              <a:t>i</a:t>
            </a:r>
            <a:r>
              <a:rPr lang="en-US" spc="-4" dirty="0">
                <a:solidFill>
                  <a:srgbClr val="800000"/>
                </a:solidFill>
                <a:ea typeface="Arial" panose="020B0604020202020204" pitchFamily="34" charset="0"/>
                <a:cs typeface="Times New Roman" panose="02020603050405020304" pitchFamily="18" charset="0"/>
              </a:rPr>
              <a:t>o</a:t>
            </a:r>
            <a:r>
              <a:rPr lang="en-US" dirty="0">
                <a:solidFill>
                  <a:srgbClr val="800000"/>
                </a:solidFill>
                <a:ea typeface="Arial" panose="020B0604020202020204" pitchFamily="34" charset="0"/>
                <a:cs typeface="Times New Roman" panose="02020603050405020304" pitchFamily="18" charset="0"/>
              </a:rPr>
              <a:t>n</a:t>
            </a:r>
            <a:r>
              <a:rPr lang="en-US" spc="109" dirty="0">
                <a:solidFill>
                  <a:srgbClr val="800000"/>
                </a:solidFill>
                <a:ea typeface="Arial" panose="020B0604020202020204" pitchFamily="34" charset="0"/>
                <a:cs typeface="Times New Roman" panose="02020603050405020304" pitchFamily="18" charset="0"/>
              </a:rPr>
              <a:t> </a:t>
            </a:r>
            <a:r>
              <a:rPr lang="en-US" spc="-11" dirty="0">
                <a:solidFill>
                  <a:srgbClr val="800000"/>
                </a:solidFill>
                <a:ea typeface="Arial" panose="020B0604020202020204" pitchFamily="34" charset="0"/>
                <a:cs typeface="Times New Roman" panose="02020603050405020304" pitchFamily="18" charset="0"/>
              </a:rPr>
              <a:t>Vi</a:t>
            </a:r>
            <a:r>
              <a:rPr lang="en-US" dirty="0">
                <a:solidFill>
                  <a:srgbClr val="800000"/>
                </a:solidFill>
                <a:ea typeface="Arial" panose="020B0604020202020204" pitchFamily="34" charset="0"/>
                <a:cs typeface="Times New Roman" panose="02020603050405020304" pitchFamily="18" charset="0"/>
              </a:rPr>
              <a:t>s</a:t>
            </a:r>
            <a:r>
              <a:rPr lang="en-US" spc="-4" dirty="0">
                <a:solidFill>
                  <a:srgbClr val="800000"/>
                </a:solidFill>
                <a:ea typeface="Arial" panose="020B0604020202020204" pitchFamily="34" charset="0"/>
                <a:cs typeface="Times New Roman" panose="02020603050405020304" pitchFamily="18" charset="0"/>
              </a:rPr>
              <a:t>u</a:t>
            </a:r>
            <a:r>
              <a:rPr lang="en-US" dirty="0">
                <a:solidFill>
                  <a:srgbClr val="800000"/>
                </a:solidFill>
                <a:ea typeface="Arial" panose="020B0604020202020204" pitchFamily="34" charset="0"/>
                <a:cs typeface="Times New Roman" panose="02020603050405020304" pitchFamily="18" charset="0"/>
              </a:rPr>
              <a:t>a</a:t>
            </a:r>
            <a:r>
              <a:rPr lang="en-US" spc="-4" dirty="0">
                <a:solidFill>
                  <a:srgbClr val="800000"/>
                </a:solidFill>
                <a:ea typeface="Arial" panose="020B0604020202020204" pitchFamily="34" charset="0"/>
                <a:cs typeface="Times New Roman" panose="02020603050405020304" pitchFamily="18" charset="0"/>
              </a:rPr>
              <a:t>l</a:t>
            </a:r>
            <a:r>
              <a:rPr lang="en-US" spc="4" dirty="0">
                <a:solidFill>
                  <a:srgbClr val="800000"/>
                </a:solidFill>
                <a:ea typeface="Arial" panose="020B0604020202020204" pitchFamily="34" charset="0"/>
                <a:cs typeface="Times New Roman" panose="02020603050405020304" pitchFamily="18" charset="0"/>
              </a:rPr>
              <a:t>iz</a:t>
            </a:r>
            <a:r>
              <a:rPr lang="en-US" dirty="0">
                <a:solidFill>
                  <a:srgbClr val="800000"/>
                </a:solidFill>
                <a:ea typeface="Arial" panose="020B0604020202020204" pitchFamily="34" charset="0"/>
                <a:cs typeface="Times New Roman" panose="02020603050405020304" pitchFamily="18" charset="0"/>
              </a:rPr>
              <a:t>a</a:t>
            </a:r>
            <a:r>
              <a:rPr lang="en-US" spc="-8" dirty="0">
                <a:solidFill>
                  <a:srgbClr val="800000"/>
                </a:solidFill>
                <a:ea typeface="Arial" panose="020B0604020202020204" pitchFamily="34" charset="0"/>
                <a:cs typeface="Times New Roman" panose="02020603050405020304" pitchFamily="18" charset="0"/>
              </a:rPr>
              <a:t>t</a:t>
            </a:r>
            <a:r>
              <a:rPr lang="en-US" spc="4" dirty="0">
                <a:solidFill>
                  <a:srgbClr val="800000"/>
                </a:solidFill>
                <a:ea typeface="Arial" panose="020B0604020202020204" pitchFamily="34" charset="0"/>
                <a:cs typeface="Times New Roman" panose="02020603050405020304" pitchFamily="18" charset="0"/>
              </a:rPr>
              <a:t>i</a:t>
            </a:r>
            <a:r>
              <a:rPr lang="en-US" spc="-4" dirty="0">
                <a:solidFill>
                  <a:srgbClr val="800000"/>
                </a:solidFill>
                <a:ea typeface="Arial" panose="020B0604020202020204" pitchFamily="34" charset="0"/>
                <a:cs typeface="Times New Roman" panose="02020603050405020304" pitchFamily="18" charset="0"/>
              </a:rPr>
              <a:t>o</a:t>
            </a:r>
            <a:r>
              <a:rPr lang="en-US" dirty="0">
                <a:solidFill>
                  <a:srgbClr val="800000"/>
                </a:solidFill>
                <a:ea typeface="Arial" panose="020B0604020202020204" pitchFamily="34" charset="0"/>
                <a:cs typeface="Times New Roman" panose="02020603050405020304" pitchFamily="18" charset="0"/>
              </a:rPr>
              <a:t>n</a:t>
            </a:r>
            <a:r>
              <a:rPr lang="en-US" spc="116" dirty="0">
                <a:solidFill>
                  <a:srgbClr val="800000"/>
                </a:solidFill>
                <a:ea typeface="Arial" panose="020B0604020202020204" pitchFamily="34" charset="0"/>
                <a:cs typeface="Times New Roman" panose="02020603050405020304" pitchFamily="18" charset="0"/>
              </a:rPr>
              <a:t> </a:t>
            </a:r>
            <a:r>
              <a:rPr lang="en-US" spc="-4" dirty="0">
                <a:solidFill>
                  <a:srgbClr val="800000"/>
                </a:solidFill>
                <a:ea typeface="Arial" panose="020B0604020202020204" pitchFamily="34" charset="0"/>
                <a:cs typeface="Times New Roman" panose="02020603050405020304" pitchFamily="18" charset="0"/>
              </a:rPr>
              <a:t>U</a:t>
            </a:r>
            <a:r>
              <a:rPr lang="en-US" spc="-11" dirty="0">
                <a:solidFill>
                  <a:srgbClr val="800000"/>
                </a:solidFill>
                <a:ea typeface="Arial" panose="020B0604020202020204" pitchFamily="34" charset="0"/>
                <a:cs typeface="Times New Roman" panose="02020603050405020304" pitchFamily="18" charset="0"/>
              </a:rPr>
              <a:t>s</a:t>
            </a:r>
            <a:r>
              <a:rPr lang="en-US" dirty="0">
                <a:solidFill>
                  <a:srgbClr val="800000"/>
                </a:solidFill>
                <a:ea typeface="Arial" panose="020B0604020202020204" pitchFamily="34" charset="0"/>
                <a:cs typeface="Times New Roman" panose="02020603050405020304" pitchFamily="18" charset="0"/>
              </a:rPr>
              <a:t>ef</a:t>
            </a:r>
            <a:r>
              <a:rPr lang="en-US" spc="-4" dirty="0">
                <a:solidFill>
                  <a:srgbClr val="800000"/>
                </a:solidFill>
                <a:ea typeface="Arial" panose="020B0604020202020204" pitchFamily="34" charset="0"/>
                <a:cs typeface="Times New Roman" panose="02020603050405020304" pitchFamily="18" charset="0"/>
              </a:rPr>
              <a:t>u</a:t>
            </a:r>
            <a:r>
              <a:rPr lang="en-US" spc="4" dirty="0">
                <a:solidFill>
                  <a:srgbClr val="800000"/>
                </a:solidFill>
                <a:ea typeface="Arial" panose="020B0604020202020204" pitchFamily="34" charset="0"/>
                <a:cs typeface="Times New Roman" panose="02020603050405020304" pitchFamily="18" charset="0"/>
              </a:rPr>
              <a:t>l</a:t>
            </a:r>
            <a:r>
              <a:rPr lang="en-US" dirty="0">
                <a:solidFill>
                  <a:srgbClr val="800000"/>
                </a:solidFill>
                <a:ea typeface="Arial" panose="020B0604020202020204" pitchFamily="34" charset="0"/>
                <a:cs typeface="Times New Roman" panose="02020603050405020304" pitchFamily="18" charset="0"/>
              </a:rPr>
              <a:t>?</a:t>
            </a:r>
            <a:r>
              <a:rPr lang="en-US" dirty="0">
                <a:solidFill>
                  <a:srgbClr val="800000"/>
                </a:solidFill>
                <a:ea typeface="Calibri" panose="020F0502020204030204" pitchFamily="34" charset="0"/>
                <a:cs typeface="Times New Roman" panose="02020603050405020304" pitchFamily="18" charset="0"/>
              </a:rPr>
              <a:t/>
            </a:r>
            <a:br>
              <a:rPr lang="en-US" dirty="0">
                <a:solidFill>
                  <a:srgbClr val="800000"/>
                </a:solidFill>
                <a:ea typeface="Calibri" panose="020F0502020204030204" pitchFamily="34" charset="0"/>
                <a:cs typeface="Times New Roman" panose="02020603050405020304" pitchFamily="18" charset="0"/>
              </a:rPr>
            </a:br>
            <a:endParaRPr lang="en-US" dirty="0">
              <a:solidFill>
                <a:srgbClr val="800000"/>
              </a:solidFill>
            </a:endParaRPr>
          </a:p>
        </p:txBody>
      </p:sp>
      <p:sp>
        <p:nvSpPr>
          <p:cNvPr id="73731" name="Rectangle 117"/>
          <p:cNvSpPr>
            <a:spLocks noChangeArrowheads="1"/>
          </p:cNvSpPr>
          <p:nvPr/>
        </p:nvSpPr>
        <p:spPr bwMode="auto">
          <a:xfrm>
            <a:off x="314325" y="1420813"/>
            <a:ext cx="8515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750"/>
              </a:lnSpc>
            </a:pPr>
            <a:r>
              <a:rPr lang="en-US" altLang="en-US" sz="600">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ts val="825"/>
              </a:lnSpc>
              <a:spcBef>
                <a:spcPts val="25"/>
              </a:spcBef>
            </a:pPr>
            <a:r>
              <a:rPr lang="en-US" altLang="en-US" sz="600">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gn="ctr">
              <a:lnSpc>
                <a:spcPts val="2075"/>
              </a:lnSpc>
            </a:pPr>
            <a:r>
              <a:rPr lang="en-US" altLang="en-US" sz="2400">
                <a:solidFill>
                  <a:srgbClr val="800000"/>
                </a:solidFill>
                <a:latin typeface="Times New Roman" panose="02020603050405020304" pitchFamily="18" charset="0"/>
                <a:ea typeface="Calibri" panose="020F0502020204030204" pitchFamily="34" charset="0"/>
                <a:cs typeface="Times New Roman" panose="02020603050405020304" pitchFamily="18" charset="0"/>
              </a:rPr>
              <a:t>Drugs and Chips</a:t>
            </a:r>
            <a:endParaRPr lang="en-US" altLang="en-US" sz="900">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a:lnSpc>
                <a:spcPts val="675"/>
              </a:lnSpc>
              <a:spcBef>
                <a:spcPts val="38"/>
              </a:spcBef>
            </a:pPr>
            <a:r>
              <a:rPr lang="en-US" altLang="en-US" sz="600">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ts val="2075"/>
              </a:lnSpc>
              <a:spcBef>
                <a:spcPts val="13"/>
              </a:spcBef>
            </a:pPr>
            <a:r>
              <a:rPr lang="en-US" altLang="en-US" sz="1500" b="1">
                <a:solidFill>
                  <a:srgbClr val="800000"/>
                </a:solidFill>
                <a:latin typeface="Times New Roman" panose="02020603050405020304" pitchFamily="18" charset="0"/>
                <a:ea typeface="Calibri" panose="020F0502020204030204" pitchFamily="34" charset="0"/>
                <a:cs typeface="Times New Roman" panose="02020603050405020304" pitchFamily="18" charset="0"/>
              </a:rPr>
              <a:t>Texas Instruments</a:t>
            </a:r>
            <a:endParaRPr lang="en-US" altLang="en-US" sz="1500" b="1">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a:lnSpc>
                <a:spcPts val="1050"/>
              </a:lnSpc>
              <a:spcBef>
                <a:spcPts val="38"/>
              </a:spcBef>
            </a:pPr>
            <a:r>
              <a:rPr lang="en-US" altLang="en-US" sz="700">
                <a:solidFill>
                  <a:srgbClr val="800000"/>
                </a:solidFill>
                <a:latin typeface="Calibri" panose="020F0502020204030204" pitchFamily="34" charset="0"/>
                <a:ea typeface="Calibri" panose="020F0502020204030204" pitchFamily="34" charset="0"/>
                <a:cs typeface="Times New Roman" panose="02020603050405020304" pitchFamily="18" charset="0"/>
              </a:rPr>
              <a:t> </a:t>
            </a:r>
            <a:endParaRPr lang="en-US" altLang="en-US" sz="600">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Bef>
                <a:spcPts val="75"/>
              </a:spcBef>
            </a:pPr>
            <a:r>
              <a:rPr lang="en-US" altLang="en-US" sz="1500">
                <a:solidFill>
                  <a:srgbClr val="800000"/>
                </a:solidFill>
                <a:ea typeface="Calibri" panose="020F0502020204030204" pitchFamily="34" charset="0"/>
                <a:cs typeface="Times New Roman" panose="02020603050405020304" pitchFamily="18" charset="0"/>
              </a:rPr>
              <a:t>Manufactures microprocessors on silicon wafers that are routed through 400 steps in many weeks. This process is monitored, gathering 140,000 pieces of information about each wafer. Somewhere in that heap of data can be warnings about things going wrong.  Detect a bug early before bad chips are made. TI uses visualization tools to make the detection process easier</a:t>
            </a:r>
            <a:endParaRPr lang="en-US" altLang="en-US" sz="1500">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a:lnSpc>
                <a:spcPts val="2075"/>
              </a:lnSpc>
              <a:spcBef>
                <a:spcPts val="375"/>
              </a:spcBef>
            </a:pPr>
            <a:r>
              <a:rPr lang="en-US" altLang="en-US" sz="1500">
                <a:solidFill>
                  <a:srgbClr val="800000"/>
                </a:solidFill>
                <a:latin typeface="Calibri" panose="020F0502020204030204" pitchFamily="34" charset="0"/>
                <a:ea typeface="Calibri" panose="020F0502020204030204" pitchFamily="34" charset="0"/>
                <a:cs typeface="Times New Roman" panose="02020603050405020304" pitchFamily="18" charset="0"/>
              </a:rPr>
              <a:t/>
            </a:r>
            <a:br>
              <a:rPr lang="en-US" altLang="en-US" sz="1500">
                <a:solidFill>
                  <a:srgbClr val="800000"/>
                </a:solidFill>
                <a:latin typeface="Calibri" panose="020F0502020204030204" pitchFamily="34" charset="0"/>
                <a:ea typeface="Calibri" panose="020F0502020204030204" pitchFamily="34" charset="0"/>
                <a:cs typeface="Times New Roman" panose="02020603050405020304" pitchFamily="18" charset="0"/>
              </a:rPr>
            </a:br>
            <a:r>
              <a:rPr lang="en-US" altLang="en-US" sz="1500" b="1">
                <a:solidFill>
                  <a:srgbClr val="800000"/>
                </a:solidFill>
                <a:latin typeface="Times New Roman" panose="02020603050405020304" pitchFamily="18" charset="0"/>
                <a:ea typeface="Calibri" panose="020F0502020204030204" pitchFamily="34" charset="0"/>
                <a:cs typeface="Times New Roman" panose="02020603050405020304" pitchFamily="18" charset="0"/>
              </a:rPr>
              <a:t>Eli Lilly</a:t>
            </a:r>
            <a:endParaRPr lang="en-US" altLang="en-US" sz="1500" b="1">
              <a:solidFill>
                <a:srgbClr val="800000"/>
              </a:solidFill>
              <a:latin typeface="Calibri" panose="020F0502020204030204" pitchFamily="34" charset="0"/>
              <a:ea typeface="Calibri" panose="020F0502020204030204" pitchFamily="34" charset="0"/>
            </a:endParaRPr>
          </a:p>
          <a:p>
            <a:pPr>
              <a:lnSpc>
                <a:spcPts val="1050"/>
              </a:lnSpc>
              <a:spcBef>
                <a:spcPts val="50"/>
              </a:spcBef>
            </a:pPr>
            <a:r>
              <a:rPr lang="en-US" altLang="en-US" sz="600">
                <a:solidFill>
                  <a:srgbClr val="800000"/>
                </a:solidFill>
                <a:latin typeface="Calibri" panose="020F0502020204030204" pitchFamily="34" charset="0"/>
                <a:ea typeface="Calibri" panose="020F0502020204030204" pitchFamily="34" charset="0"/>
              </a:rPr>
              <a:t/>
            </a:r>
            <a:br>
              <a:rPr lang="en-US" altLang="en-US" sz="600">
                <a:solidFill>
                  <a:srgbClr val="800000"/>
                </a:solidFill>
                <a:latin typeface="Calibri" panose="020F0502020204030204" pitchFamily="34" charset="0"/>
                <a:ea typeface="Calibri" panose="020F0502020204030204" pitchFamily="34" charset="0"/>
              </a:rPr>
            </a:br>
            <a:r>
              <a:rPr lang="en-US" altLang="en-US" sz="700">
                <a:solidFill>
                  <a:srgbClr val="800000"/>
                </a:solidFill>
                <a:latin typeface="Calibri" panose="020F0502020204030204" pitchFamily="34" charset="0"/>
                <a:ea typeface="Calibri" panose="020F0502020204030204" pitchFamily="34" charset="0"/>
              </a:rPr>
              <a:t> </a:t>
            </a:r>
            <a:endParaRPr lang="en-US" altLang="en-US" sz="600">
              <a:solidFill>
                <a:srgbClr val="800000"/>
              </a:solidFill>
              <a:latin typeface="Calibri" panose="020F0502020204030204" pitchFamily="34" charset="0"/>
              <a:ea typeface="Calibri" panose="020F0502020204030204" pitchFamily="34" charset="0"/>
            </a:endParaRPr>
          </a:p>
          <a:p>
            <a:pPr>
              <a:lnSpc>
                <a:spcPct val="105000"/>
              </a:lnSpc>
              <a:spcBef>
                <a:spcPts val="75"/>
              </a:spcBef>
            </a:pPr>
            <a:r>
              <a:rPr lang="en-US" altLang="en-US" sz="1500">
                <a:solidFill>
                  <a:srgbClr val="800000"/>
                </a:solidFill>
                <a:ea typeface="Calibri" panose="020F0502020204030204" pitchFamily="34" charset="0"/>
              </a:rPr>
              <a:t>Has 1500 scientists using an advanced information visualization tool (Spotfire) for decision making.  “With its ability to represent multiple sources of information and interactively change your view, it’s helpful for homing in on specific molecules and deciding whether we should be doing further testing on them</a:t>
            </a:r>
            <a:r>
              <a:rPr lang="en-US" altLang="en-US" sz="900">
                <a:solidFill>
                  <a:srgbClr val="800000"/>
                </a:solidFill>
                <a:ea typeface="Calibri" panose="020F0502020204030204" pitchFamily="34" charset="0"/>
              </a:rPr>
              <a:t>”</a:t>
            </a:r>
            <a:endParaRPr lang="en-US" altLang="en-US" sz="600">
              <a:solidFill>
                <a:srgbClr val="800000"/>
              </a:solidFill>
              <a:latin typeface="Calibri" panose="020F0502020204030204" pitchFamily="34" charset="0"/>
              <a:ea typeface="Calibri" panose="020F0502020204030204" pitchFamily="34" charset="0"/>
            </a:endParaRPr>
          </a:p>
          <a:p>
            <a:pPr>
              <a:lnSpc>
                <a:spcPct val="105000"/>
              </a:lnSpc>
              <a:spcBef>
                <a:spcPts val="350"/>
              </a:spcBef>
            </a:pPr>
            <a:r>
              <a:rPr lang="en-US" altLang="en-US" sz="900" b="1">
                <a:solidFill>
                  <a:srgbClr val="800000"/>
                </a:solidFill>
                <a:ea typeface="Calibri" panose="020F0502020204030204" pitchFamily="34" charset="0"/>
              </a:rPr>
              <a:t>Sheldon Ort of Eli Lilly, speaking to Fortune</a:t>
            </a:r>
            <a:endParaRPr lang="en-US" altLang="en-US" sz="600">
              <a:solidFill>
                <a:srgbClr val="800000"/>
              </a:solidFill>
              <a:latin typeface="Calibri" panose="020F0502020204030204" pitchFamily="34" charset="0"/>
              <a:ea typeface="Calibri" panose="020F0502020204030204" pitchFamily="34" charset="0"/>
            </a:endParaRPr>
          </a:p>
          <a:p>
            <a:r>
              <a:rPr lang="en-US" altLang="en-US" sz="600">
                <a:solidFill>
                  <a:srgbClr val="800000"/>
                </a:solidFill>
                <a:latin typeface="Calibri" panose="020F0502020204030204" pitchFamily="34" charset="0"/>
                <a:ea typeface="Calibri" panose="020F0502020204030204" pitchFamily="34" charset="0"/>
              </a:rPr>
              <a:t/>
            </a:r>
            <a:br>
              <a:rPr lang="en-US" altLang="en-US" sz="600">
                <a:solidFill>
                  <a:srgbClr val="800000"/>
                </a:solidFill>
                <a:latin typeface="Calibri" panose="020F0502020204030204" pitchFamily="34" charset="0"/>
                <a:ea typeface="Calibri" panose="020F0502020204030204" pitchFamily="34" charset="0"/>
              </a:rPr>
            </a:br>
            <a:endParaRPr lang="en-US" altLang="en-US">
              <a:solidFill>
                <a:srgbClr val="800000"/>
              </a:solidFill>
              <a:ea typeface="Calibri" panose="020F0502020204030204" pitchFamily="34" charset="0"/>
            </a:endParaRP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263525"/>
            <a:ext cx="8229600" cy="1139825"/>
          </a:xfrm>
        </p:spPr>
        <p:txBody>
          <a:bodyPr/>
          <a:lstStyle/>
          <a:p>
            <a:pPr>
              <a:defRPr/>
            </a:pPr>
            <a:endParaRPr lang="en-US" altLang="en-US" dirty="0" smtClean="0">
              <a:solidFill>
                <a:schemeClr val="tx2">
                  <a:lumMod val="50000"/>
                </a:schemeClr>
              </a:solidFill>
            </a:endParaRPr>
          </a:p>
        </p:txBody>
      </p:sp>
      <p:sp>
        <p:nvSpPr>
          <p:cNvPr id="74755" name="Content Placeholder 2"/>
          <p:cNvSpPr>
            <a:spLocks noGrp="1"/>
          </p:cNvSpPr>
          <p:nvPr>
            <p:ph idx="1"/>
          </p:nvPr>
        </p:nvSpPr>
        <p:spPr/>
        <p:txBody>
          <a:bodyPr/>
          <a:lstStyle/>
          <a:p>
            <a:endParaRPr lang="en-US" altLang="en-US" smtClean="0"/>
          </a:p>
        </p:txBody>
      </p:sp>
      <p:sp>
        <p:nvSpPr>
          <p:cNvPr id="4" name="Rectangle 3"/>
          <p:cNvSpPr/>
          <p:nvPr/>
        </p:nvSpPr>
        <p:spPr>
          <a:xfrm>
            <a:off x="911225" y="525463"/>
            <a:ext cx="7775575" cy="825500"/>
          </a:xfrm>
          <a:prstGeom prst="rect">
            <a:avLst/>
          </a:prstGeom>
        </p:spPr>
        <p:txBody>
          <a:bodyPr>
            <a:spAutoFit/>
          </a:bodyPr>
          <a:lstStyle/>
          <a:p>
            <a:pPr marL="739140">
              <a:lnSpc>
                <a:spcPct val="115000"/>
              </a:lnSpc>
              <a:spcBef>
                <a:spcPts val="11"/>
              </a:spcBef>
              <a:spcAft>
                <a:spcPts val="0"/>
              </a:spcAft>
              <a:defRPr/>
            </a:pPr>
            <a:r>
              <a:rPr lang="en-US" sz="3200" b="1"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Th</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e</a:t>
            </a:r>
            <a:r>
              <a:rPr lang="en-US" sz="3200" b="1" spc="45" dirty="0">
                <a:solidFill>
                  <a:srgbClr val="800000"/>
                </a:solidFill>
                <a:latin typeface="Garamond" panose="02020404030301010803" pitchFamily="18" charset="0"/>
                <a:ea typeface="Arial" panose="020B0604020202020204" pitchFamily="34" charset="0"/>
                <a:cs typeface="Times New Roman" panose="02020603050405020304" pitchFamily="18" charset="0"/>
              </a:rPr>
              <a:t> </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C</a:t>
            </a:r>
            <a:r>
              <a:rPr lang="en-US" sz="3200" b="1"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ho</a:t>
            </a:r>
            <a:r>
              <a:rPr lang="en-US" sz="3200" b="1"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l</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e</a:t>
            </a:r>
            <a:r>
              <a:rPr lang="en-US" sz="3200" b="1"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r</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a</a:t>
            </a:r>
            <a:r>
              <a:rPr lang="en-US" sz="3200" b="1" spc="75" dirty="0">
                <a:solidFill>
                  <a:srgbClr val="800000"/>
                </a:solidFill>
                <a:latin typeface="Garamond" panose="02020404030301010803" pitchFamily="18" charset="0"/>
                <a:ea typeface="Arial" panose="020B0604020202020204" pitchFamily="34" charset="0"/>
                <a:cs typeface="Times New Roman" panose="02020603050405020304" pitchFamily="18" charset="0"/>
              </a:rPr>
              <a:t> </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E</a:t>
            </a:r>
            <a:r>
              <a:rPr lang="en-US" sz="3200" b="1"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p</a:t>
            </a:r>
            <a:r>
              <a:rPr lang="en-US" sz="3200" b="1"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i</a:t>
            </a:r>
            <a:r>
              <a:rPr lang="en-US" sz="3200" b="1"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d</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em</a:t>
            </a:r>
            <a:r>
              <a:rPr lang="en-US" sz="3200" b="1"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i</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c,</a:t>
            </a:r>
            <a:r>
              <a:rPr lang="en-US" sz="3200" b="1" spc="94" dirty="0">
                <a:solidFill>
                  <a:srgbClr val="800000"/>
                </a:solidFill>
                <a:latin typeface="Garamond" panose="02020404030301010803" pitchFamily="18" charset="0"/>
                <a:ea typeface="Arial" panose="020B0604020202020204" pitchFamily="34" charset="0"/>
                <a:cs typeface="Times New Roman" panose="02020603050405020304" pitchFamily="18" charset="0"/>
              </a:rPr>
              <a:t> </a:t>
            </a:r>
            <a:r>
              <a:rPr lang="en-US" sz="3200" b="1" spc="-4" dirty="0">
                <a:solidFill>
                  <a:srgbClr val="800000"/>
                </a:solidFill>
                <a:latin typeface="Garamond" panose="02020404030301010803" pitchFamily="18" charset="0"/>
                <a:ea typeface="Arial" panose="020B0604020202020204" pitchFamily="34" charset="0"/>
                <a:cs typeface="Times New Roman" panose="02020603050405020304" pitchFamily="18" charset="0"/>
              </a:rPr>
              <a:t>Lond</a:t>
            </a:r>
            <a:r>
              <a:rPr lang="en-US" sz="3200" b="1" spc="-15" dirty="0">
                <a:solidFill>
                  <a:srgbClr val="800000"/>
                </a:solidFill>
                <a:latin typeface="Garamond" panose="02020404030301010803" pitchFamily="18" charset="0"/>
                <a:ea typeface="Arial" panose="020B0604020202020204" pitchFamily="34" charset="0"/>
                <a:cs typeface="Times New Roman" panose="02020603050405020304" pitchFamily="18" charset="0"/>
              </a:rPr>
              <a:t>o</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n</a:t>
            </a:r>
            <a:r>
              <a:rPr lang="en-US" sz="3200" b="1" spc="75" dirty="0">
                <a:solidFill>
                  <a:srgbClr val="800000"/>
                </a:solidFill>
                <a:latin typeface="Garamond" panose="02020404030301010803" pitchFamily="18" charset="0"/>
                <a:ea typeface="Arial" panose="020B0604020202020204" pitchFamily="34" charset="0"/>
                <a:cs typeface="Times New Roman" panose="02020603050405020304" pitchFamily="18" charset="0"/>
              </a:rPr>
              <a:t> </a:t>
            </a:r>
            <a:r>
              <a:rPr lang="en-US" sz="3200" b="1" dirty="0">
                <a:solidFill>
                  <a:srgbClr val="800000"/>
                </a:solidFill>
                <a:latin typeface="Garamond" panose="02020404030301010803" pitchFamily="18" charset="0"/>
                <a:ea typeface="Arial" panose="020B0604020202020204" pitchFamily="34" charset="0"/>
                <a:cs typeface="Times New Roman" panose="02020603050405020304" pitchFamily="18" charset="0"/>
              </a:rPr>
              <a:t>1845</a:t>
            </a:r>
            <a:endParaRPr lang="en-US" sz="3200" b="1" dirty="0">
              <a:solidFill>
                <a:srgbClr val="800000"/>
              </a:solidFill>
              <a:latin typeface="Garamond" panose="02020404030301010803" pitchFamily="18" charset="0"/>
              <a:ea typeface="Calibri" panose="020F0502020204030204" pitchFamily="34" charset="0"/>
              <a:cs typeface="Times New Roman" panose="02020603050405020304" pitchFamily="18" charset="0"/>
            </a:endParaRPr>
          </a:p>
          <a:p>
            <a:pPr>
              <a:lnSpc>
                <a:spcPts val="488"/>
              </a:lnSpc>
              <a:spcBef>
                <a:spcPts val="19"/>
              </a:spcBef>
              <a:defRPr/>
            </a:pPr>
            <a:r>
              <a:rPr lang="en-US" sz="3200" b="1" dirty="0">
                <a:solidFill>
                  <a:srgbClr val="800000"/>
                </a:solidFill>
                <a:latin typeface="Garamond" panose="02020404030301010803" pitchFamily="18" charset="0"/>
                <a:ea typeface="Calibri" panose="020F0502020204030204" pitchFamily="34" charset="0"/>
                <a:cs typeface="Times New Roman" panose="02020603050405020304" pitchFamily="18" charset="0"/>
              </a:rPr>
              <a:t> </a:t>
            </a:r>
          </a:p>
          <a:p>
            <a:pPr>
              <a:lnSpc>
                <a:spcPts val="750"/>
              </a:lnSpc>
              <a:defRPr/>
            </a:pPr>
            <a:r>
              <a:rPr lang="en-US" sz="3200" b="1" dirty="0">
                <a:solidFill>
                  <a:srgbClr val="800000"/>
                </a:solidFill>
                <a:latin typeface="Garamond" panose="02020404030301010803" pitchFamily="18" charset="0"/>
                <a:ea typeface="Calibri" panose="020F0502020204030204" pitchFamily="34" charset="0"/>
                <a:cs typeface="Times New Roman" panose="02020603050405020304" pitchFamily="18" charset="0"/>
              </a:rPr>
              <a:t> </a:t>
            </a:r>
          </a:p>
        </p:txBody>
      </p:sp>
      <p:grpSp>
        <p:nvGrpSpPr>
          <p:cNvPr id="74757" name="Group 2"/>
          <p:cNvGrpSpPr>
            <a:grpSpLocks/>
          </p:cNvGrpSpPr>
          <p:nvPr/>
        </p:nvGrpSpPr>
        <p:grpSpPr bwMode="auto">
          <a:xfrm>
            <a:off x="1511300" y="601663"/>
            <a:ext cx="7178675" cy="5399087"/>
            <a:chOff x="3135" y="358"/>
            <a:chExt cx="12802" cy="11184"/>
          </a:xfrm>
        </p:grpSpPr>
        <p:grpSp>
          <p:nvGrpSpPr>
            <p:cNvPr id="74759" name="Group 3"/>
            <p:cNvGrpSpPr>
              <a:grpSpLocks/>
            </p:cNvGrpSpPr>
            <p:nvPr/>
          </p:nvGrpSpPr>
          <p:grpSpPr bwMode="auto">
            <a:xfrm>
              <a:off x="3135" y="358"/>
              <a:ext cx="12802" cy="11184"/>
              <a:chOff x="3135" y="358"/>
              <a:chExt cx="12802" cy="11184"/>
            </a:xfrm>
          </p:grpSpPr>
          <p:sp>
            <p:nvSpPr>
              <p:cNvPr id="74765" name="Freeform 4"/>
              <p:cNvSpPr>
                <a:spLocks/>
              </p:cNvSpPr>
              <p:nvPr/>
            </p:nvSpPr>
            <p:spPr bwMode="auto">
              <a:xfrm>
                <a:off x="3135" y="358"/>
                <a:ext cx="12802" cy="11184"/>
              </a:xfrm>
              <a:custGeom>
                <a:avLst/>
                <a:gdLst>
                  <a:gd name="T0" fmla="*/ 0 w 12802"/>
                  <a:gd name="T1" fmla="*/ 11544 h 11184"/>
                  <a:gd name="T2" fmla="*/ 12802 w 12802"/>
                  <a:gd name="T3" fmla="*/ 11544 h 11184"/>
                  <a:gd name="T4" fmla="*/ 12802 w 12802"/>
                  <a:gd name="T5" fmla="*/ 360 h 11184"/>
                  <a:gd name="T6" fmla="*/ 0 w 12802"/>
                  <a:gd name="T7" fmla="*/ 360 h 11184"/>
                  <a:gd name="T8" fmla="*/ 0 w 12802"/>
                  <a:gd name="T9" fmla="*/ 11544 h 11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02" h="11184">
                    <a:moveTo>
                      <a:pt x="0" y="11184"/>
                    </a:moveTo>
                    <a:lnTo>
                      <a:pt x="12802" y="11184"/>
                    </a:lnTo>
                    <a:lnTo>
                      <a:pt x="12802" y="0"/>
                    </a:lnTo>
                    <a:lnTo>
                      <a:pt x="0" y="0"/>
                    </a:lnTo>
                    <a:lnTo>
                      <a:pt x="0" y="1118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pic>
          <p:nvPicPr>
            <p:cNvPr id="74760"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3568"/>
              <a:ext cx="7145" cy="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61" name="Group 40"/>
            <p:cNvGrpSpPr>
              <a:grpSpLocks/>
            </p:cNvGrpSpPr>
            <p:nvPr/>
          </p:nvGrpSpPr>
          <p:grpSpPr bwMode="auto">
            <a:xfrm>
              <a:off x="11772" y="5084"/>
              <a:ext cx="249" cy="246"/>
              <a:chOff x="11772" y="5084"/>
              <a:chExt cx="249" cy="246"/>
            </a:xfrm>
          </p:grpSpPr>
          <p:sp>
            <p:nvSpPr>
              <p:cNvPr id="74764" name="Freeform 41"/>
              <p:cNvSpPr>
                <a:spLocks/>
              </p:cNvSpPr>
              <p:nvPr/>
            </p:nvSpPr>
            <p:spPr bwMode="auto">
              <a:xfrm>
                <a:off x="11772" y="5084"/>
                <a:ext cx="249" cy="246"/>
              </a:xfrm>
              <a:custGeom>
                <a:avLst/>
                <a:gdLst>
                  <a:gd name="T0" fmla="*/ 142 w 249"/>
                  <a:gd name="T1" fmla="*/ 5084 h 246"/>
                  <a:gd name="T2" fmla="*/ 69 w 249"/>
                  <a:gd name="T3" fmla="*/ 5099 h 246"/>
                  <a:gd name="T4" fmla="*/ 20 w 249"/>
                  <a:gd name="T5" fmla="*/ 5139 h 246"/>
                  <a:gd name="T6" fmla="*/ 0 w 249"/>
                  <a:gd name="T7" fmla="*/ 5197 h 246"/>
                  <a:gd name="T8" fmla="*/ 2 w 249"/>
                  <a:gd name="T9" fmla="*/ 5221 h 246"/>
                  <a:gd name="T10" fmla="*/ 28 w 249"/>
                  <a:gd name="T11" fmla="*/ 5283 h 246"/>
                  <a:gd name="T12" fmla="*/ 79 w 249"/>
                  <a:gd name="T13" fmla="*/ 5321 h 246"/>
                  <a:gd name="T14" fmla="*/ 122 w 249"/>
                  <a:gd name="T15" fmla="*/ 5330 h 246"/>
                  <a:gd name="T16" fmla="*/ 145 w 249"/>
                  <a:gd name="T17" fmla="*/ 5328 h 246"/>
                  <a:gd name="T18" fmla="*/ 204 w 249"/>
                  <a:gd name="T19" fmla="*/ 5300 h 246"/>
                  <a:gd name="T20" fmla="*/ 242 w 249"/>
                  <a:gd name="T21" fmla="*/ 5247 h 246"/>
                  <a:gd name="T22" fmla="*/ 250 w 249"/>
                  <a:gd name="T23" fmla="*/ 5206 h 246"/>
                  <a:gd name="T24" fmla="*/ 247 w 249"/>
                  <a:gd name="T25" fmla="*/ 5183 h 246"/>
                  <a:gd name="T26" fmla="*/ 218 w 249"/>
                  <a:gd name="T27" fmla="*/ 5125 h 246"/>
                  <a:gd name="T28" fmla="*/ 163 w 249"/>
                  <a:gd name="T29" fmla="*/ 5089 h 246"/>
                  <a:gd name="T30" fmla="*/ 142 w 249"/>
                  <a:gd name="T31" fmla="*/ 5084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9" h="246">
                    <a:moveTo>
                      <a:pt x="142" y="0"/>
                    </a:moveTo>
                    <a:lnTo>
                      <a:pt x="69" y="15"/>
                    </a:lnTo>
                    <a:lnTo>
                      <a:pt x="20" y="55"/>
                    </a:lnTo>
                    <a:lnTo>
                      <a:pt x="0" y="113"/>
                    </a:lnTo>
                    <a:lnTo>
                      <a:pt x="2" y="137"/>
                    </a:lnTo>
                    <a:lnTo>
                      <a:pt x="28" y="199"/>
                    </a:lnTo>
                    <a:lnTo>
                      <a:pt x="79" y="237"/>
                    </a:lnTo>
                    <a:lnTo>
                      <a:pt x="122" y="246"/>
                    </a:lnTo>
                    <a:lnTo>
                      <a:pt x="145" y="244"/>
                    </a:lnTo>
                    <a:lnTo>
                      <a:pt x="204" y="216"/>
                    </a:lnTo>
                    <a:lnTo>
                      <a:pt x="242" y="163"/>
                    </a:lnTo>
                    <a:lnTo>
                      <a:pt x="250" y="122"/>
                    </a:lnTo>
                    <a:lnTo>
                      <a:pt x="247" y="99"/>
                    </a:lnTo>
                    <a:lnTo>
                      <a:pt x="218" y="41"/>
                    </a:lnTo>
                    <a:lnTo>
                      <a:pt x="163" y="5"/>
                    </a:lnTo>
                    <a:lnTo>
                      <a:pt x="142"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grpSp>
          <p:nvGrpSpPr>
            <p:cNvPr id="74762" name="Group 42"/>
            <p:cNvGrpSpPr>
              <a:grpSpLocks/>
            </p:cNvGrpSpPr>
            <p:nvPr/>
          </p:nvGrpSpPr>
          <p:grpSpPr bwMode="auto">
            <a:xfrm>
              <a:off x="11772" y="5084"/>
              <a:ext cx="249" cy="246"/>
              <a:chOff x="11772" y="5084"/>
              <a:chExt cx="249" cy="246"/>
            </a:xfrm>
          </p:grpSpPr>
          <p:sp>
            <p:nvSpPr>
              <p:cNvPr id="74763" name="Freeform 43"/>
              <p:cNvSpPr>
                <a:spLocks/>
              </p:cNvSpPr>
              <p:nvPr/>
            </p:nvSpPr>
            <p:spPr bwMode="auto">
              <a:xfrm>
                <a:off x="11772" y="5084"/>
                <a:ext cx="249" cy="246"/>
              </a:xfrm>
              <a:custGeom>
                <a:avLst/>
                <a:gdLst>
                  <a:gd name="T0" fmla="*/ 250 w 249"/>
                  <a:gd name="T1" fmla="*/ 5206 h 246"/>
                  <a:gd name="T2" fmla="*/ 231 w 249"/>
                  <a:gd name="T3" fmla="*/ 5142 h 246"/>
                  <a:gd name="T4" fmla="*/ 184 w 249"/>
                  <a:gd name="T5" fmla="*/ 5098 h 246"/>
                  <a:gd name="T6" fmla="*/ 142 w 249"/>
                  <a:gd name="T7" fmla="*/ 5084 h 246"/>
                  <a:gd name="T8" fmla="*/ 115 w 249"/>
                  <a:gd name="T9" fmla="*/ 5086 h 246"/>
                  <a:gd name="T10" fmla="*/ 50 w 249"/>
                  <a:gd name="T11" fmla="*/ 5110 h 246"/>
                  <a:gd name="T12" fmla="*/ 10 w 249"/>
                  <a:gd name="T13" fmla="*/ 5157 h 246"/>
                  <a:gd name="T14" fmla="*/ 0 w 249"/>
                  <a:gd name="T15" fmla="*/ 5197 h 246"/>
                  <a:gd name="T16" fmla="*/ 2 w 249"/>
                  <a:gd name="T17" fmla="*/ 5221 h 246"/>
                  <a:gd name="T18" fmla="*/ 28 w 249"/>
                  <a:gd name="T19" fmla="*/ 5283 h 246"/>
                  <a:gd name="T20" fmla="*/ 79 w 249"/>
                  <a:gd name="T21" fmla="*/ 5321 h 246"/>
                  <a:gd name="T22" fmla="*/ 122 w 249"/>
                  <a:gd name="T23" fmla="*/ 5330 h 246"/>
                  <a:gd name="T24" fmla="*/ 145 w 249"/>
                  <a:gd name="T25" fmla="*/ 5328 h 246"/>
                  <a:gd name="T26" fmla="*/ 204 w 249"/>
                  <a:gd name="T27" fmla="*/ 5300 h 246"/>
                  <a:gd name="T28" fmla="*/ 242 w 249"/>
                  <a:gd name="T29" fmla="*/ 5247 h 246"/>
                  <a:gd name="T30" fmla="*/ 250 w 249"/>
                  <a:gd name="T31" fmla="*/ 5206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9" h="246">
                    <a:moveTo>
                      <a:pt x="250" y="122"/>
                    </a:moveTo>
                    <a:lnTo>
                      <a:pt x="231" y="58"/>
                    </a:lnTo>
                    <a:lnTo>
                      <a:pt x="184" y="14"/>
                    </a:lnTo>
                    <a:lnTo>
                      <a:pt x="142" y="0"/>
                    </a:lnTo>
                    <a:lnTo>
                      <a:pt x="115" y="2"/>
                    </a:lnTo>
                    <a:lnTo>
                      <a:pt x="50" y="26"/>
                    </a:lnTo>
                    <a:lnTo>
                      <a:pt x="10" y="73"/>
                    </a:lnTo>
                    <a:lnTo>
                      <a:pt x="0" y="113"/>
                    </a:lnTo>
                    <a:lnTo>
                      <a:pt x="2" y="137"/>
                    </a:lnTo>
                    <a:lnTo>
                      <a:pt x="28" y="199"/>
                    </a:lnTo>
                    <a:lnTo>
                      <a:pt x="79" y="237"/>
                    </a:lnTo>
                    <a:lnTo>
                      <a:pt x="122" y="246"/>
                    </a:lnTo>
                    <a:lnTo>
                      <a:pt x="145" y="244"/>
                    </a:lnTo>
                    <a:lnTo>
                      <a:pt x="204" y="216"/>
                    </a:lnTo>
                    <a:lnTo>
                      <a:pt x="242" y="163"/>
                    </a:lnTo>
                    <a:lnTo>
                      <a:pt x="250" y="122"/>
                    </a:lnTo>
                    <a:close/>
                  </a:path>
                </a:pathLst>
              </a:custGeom>
              <a:noFill/>
              <a:ln w="912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en-US"/>
              </a:p>
            </p:txBody>
          </p:sp>
        </p:grpSp>
      </p:grpSp>
      <p:sp>
        <p:nvSpPr>
          <p:cNvPr id="74758" name="Rectangle 3118"/>
          <p:cNvSpPr>
            <a:spLocks noChangeArrowheads="1"/>
          </p:cNvSpPr>
          <p:nvPr/>
        </p:nvSpPr>
        <p:spPr bwMode="auto">
          <a:xfrm>
            <a:off x="328613" y="2228850"/>
            <a:ext cx="45720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969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5000"/>
              </a:lnSpc>
            </a:pPr>
            <a:r>
              <a:rPr lang="en-US" altLang="en-US">
                <a:solidFill>
                  <a:srgbClr val="800000"/>
                </a:solidFill>
                <a:ea typeface="Arial" panose="020B0604020202020204" pitchFamily="34" charset="0"/>
                <a:cs typeface="Times New Roman" panose="02020603050405020304" pitchFamily="18" charset="0"/>
              </a:rPr>
              <a:t>Dr. John Snow, medical officer for London, investigated the cholera epidemic of 1845 in Soho. He mapped the deaths and noted that the deaths, indicated by points, tended to occur near the Broad Street pump.  Closure of the pump coincided with a reduction in cholera.</a:t>
            </a:r>
            <a:endParaRPr lang="en-US" altLang="en-US" sz="900">
              <a:solidFill>
                <a:srgbClr val="80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25463" y="488950"/>
            <a:ext cx="7886700" cy="993775"/>
          </a:xfrm>
        </p:spPr>
        <p:txBody>
          <a:bodyPr/>
          <a:lstStyle/>
          <a:p>
            <a:r>
              <a:rPr lang="en-US" altLang="en-US" smtClean="0">
                <a:solidFill>
                  <a:srgbClr val="800000"/>
                </a:solidFill>
              </a:rPr>
              <a:t>Challenger Disaster</a:t>
            </a:r>
          </a:p>
        </p:txBody>
      </p:sp>
      <p:sp>
        <p:nvSpPr>
          <p:cNvPr id="75779" name="Rectangle 41"/>
          <p:cNvSpPr>
            <a:spLocks noChangeArrowheads="1"/>
          </p:cNvSpPr>
          <p:nvPr/>
        </p:nvSpPr>
        <p:spPr bwMode="auto">
          <a:xfrm>
            <a:off x="525463" y="1312863"/>
            <a:ext cx="814705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2143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5000"/>
              </a:lnSpc>
              <a:spcBef>
                <a:spcPts val="75"/>
              </a:spcBef>
              <a:buFont typeface="Arial" panose="020B0604020202020204" pitchFamily="34" charset="0"/>
              <a:buChar char="•"/>
            </a:pPr>
            <a:r>
              <a:rPr lang="en-US" altLang="en-US">
                <a:solidFill>
                  <a:srgbClr val="800000"/>
                </a:solidFill>
                <a:ea typeface="Arial" panose="020B0604020202020204" pitchFamily="34" charset="0"/>
                <a:cs typeface="Times New Roman" panose="02020603050405020304" pitchFamily="18" charset="0"/>
              </a:rPr>
              <a:t>On 28th January 1986 the space shuttle Challenger exploded, and seven astronauts died, because two rubber O-Rings leaked.</a:t>
            </a:r>
            <a:endPar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a:lnSpc>
                <a:spcPts val="750"/>
              </a:lnSpc>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ts val="825"/>
              </a:lnSpc>
              <a:spcBef>
                <a:spcPts val="25"/>
              </a:spcBef>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5000"/>
              </a:lnSpc>
              <a:spcBef>
                <a:spcPts val="75"/>
              </a:spcBef>
              <a:buFont typeface="Arial" panose="020B0604020202020204" pitchFamily="34" charset="0"/>
              <a:buChar char="•"/>
            </a:pPr>
            <a:r>
              <a:rPr lang="en-US" altLang="en-US">
                <a:solidFill>
                  <a:srgbClr val="800000"/>
                </a:solidFill>
                <a:ea typeface="Arial" panose="020B0604020202020204" pitchFamily="34" charset="0"/>
                <a:cs typeface="Times New Roman" panose="02020603050405020304" pitchFamily="18" charset="0"/>
              </a:rPr>
              <a:t>The previous day, engineers who designed the rocket opposed the launch, concerned that the O-Rings would not seal at the forecast temperature (25 to 29oF).</a:t>
            </a:r>
            <a:endPar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a:lnSpc>
                <a:spcPts val="525"/>
              </a:lnSpc>
              <a:spcBef>
                <a:spcPts val="25"/>
              </a:spcBef>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ts val="750"/>
              </a:lnSpc>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ts val="750"/>
              </a:lnSpc>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buFont typeface="Arial" panose="020B0604020202020204" pitchFamily="34" charset="0"/>
              <a:buChar char="•"/>
            </a:pPr>
            <a:r>
              <a:rPr lang="en-US" altLang="en-US">
                <a:solidFill>
                  <a:srgbClr val="800000"/>
                </a:solidFill>
                <a:ea typeface="Arial" panose="020B0604020202020204" pitchFamily="34" charset="0"/>
                <a:cs typeface="Times New Roman" panose="02020603050405020304" pitchFamily="18" charset="0"/>
              </a:rPr>
              <a:t>After much discussion, the decision was taken to go ahead.</a:t>
            </a:r>
            <a:endPar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a:lnSpc>
                <a:spcPts val="488"/>
              </a:lnSpc>
              <a:spcBef>
                <a:spcPts val="38"/>
              </a:spcBef>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ts val="750"/>
              </a:lnSpc>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ts val="750"/>
              </a:lnSpc>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ts val="750"/>
              </a:lnSpc>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buFont typeface="Arial" panose="020B0604020202020204" pitchFamily="34" charset="0"/>
              <a:buChar char="•"/>
            </a:pPr>
            <a:r>
              <a:rPr lang="en-US" altLang="en-US">
                <a:solidFill>
                  <a:srgbClr val="800000"/>
                </a:solidFill>
                <a:ea typeface="Arial" panose="020B0604020202020204" pitchFamily="34" charset="0"/>
                <a:cs typeface="Times New Roman" panose="02020603050405020304" pitchFamily="18" charset="0"/>
              </a:rPr>
              <a:t>Cause of the accident:</a:t>
            </a:r>
            <a:endPar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a:lnSpc>
                <a:spcPts val="600"/>
              </a:lnSpc>
              <a:spcBef>
                <a:spcPts val="25"/>
              </a:spcBef>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ts val="750"/>
              </a:lnSpc>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5000"/>
              </a:lnSpc>
              <a:buFont typeface="Arial" panose="020B0604020202020204" pitchFamily="34" charset="0"/>
              <a:buChar char="•"/>
            </a:pPr>
            <a:r>
              <a:rPr lang="en-US" altLang="en-US">
                <a:solidFill>
                  <a:srgbClr val="800000"/>
                </a:solidFill>
                <a:ea typeface="Arial" panose="020B0604020202020204" pitchFamily="34" charset="0"/>
                <a:cs typeface="Times New Roman" panose="02020603050405020304" pitchFamily="18" charset="0"/>
              </a:rPr>
              <a:t>An inability to assess the link between cool temperature and O-Ring damage on earlier flights.</a:t>
            </a:r>
            <a:endPar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a:lnSpc>
                <a:spcPts val="713"/>
              </a:lnSpc>
              <a:spcBef>
                <a:spcPts val="25"/>
              </a:spcBef>
            </a:pPr>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buFont typeface="Arial" panose="020B0604020202020204" pitchFamily="34" charset="0"/>
              <a:buChar char="•"/>
            </a:pPr>
            <a:r>
              <a:rPr lang="en-US" altLang="en-US" b="1">
                <a:solidFill>
                  <a:srgbClr val="800000"/>
                </a:solidFill>
                <a:ea typeface="Arial" panose="020B0604020202020204" pitchFamily="34" charset="0"/>
                <a:cs typeface="Times New Roman" panose="02020603050405020304" pitchFamily="18" charset="0"/>
              </a:rPr>
              <a:t>Many charts poorly presented</a:t>
            </a:r>
            <a:endParaRPr lang="en-US" altLang="en-US" b="1">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t/>
            </a:r>
            <a:br>
              <a:rPr lang="en-US" altLang="en-US">
                <a:solidFill>
                  <a:srgbClr val="800000"/>
                </a:solidFill>
                <a:latin typeface="Calibri" panose="020F0502020204030204" pitchFamily="34" charset="0"/>
                <a:ea typeface="Calibri" panose="020F0502020204030204" pitchFamily="34" charset="0"/>
                <a:cs typeface="Times New Roman" panose="02020603050405020304" pitchFamily="18" charset="0"/>
              </a:rPr>
            </a:br>
            <a:endParaRPr lang="en-US" altLang="en-US">
              <a:solidFill>
                <a:srgbClr val="800000"/>
              </a:solidFill>
            </a:endParaRP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075" y="746125"/>
            <a:ext cx="8759825" cy="2844800"/>
          </a:xfrm>
        </p:spPr>
        <p:txBody>
          <a:bodyPr/>
          <a:lstStyle/>
          <a:p>
            <a:pPr>
              <a:buClr>
                <a:srgbClr val="800000"/>
              </a:buClr>
              <a:buFont typeface="Arial" panose="020B0604020202020204" pitchFamily="34" charset="0"/>
              <a:buChar char="•"/>
              <a:defRPr/>
            </a:pPr>
            <a:r>
              <a:rPr lang="en-US" sz="1800" b="0" dirty="0" smtClean="0">
                <a:solidFill>
                  <a:srgbClr val="993300"/>
                </a:solidFill>
                <a:latin typeface="+mn-lt"/>
              </a:rPr>
              <a:t>Refers to </a:t>
            </a:r>
            <a:r>
              <a:rPr lang="en-US" sz="1800" b="0" dirty="0">
                <a:solidFill>
                  <a:srgbClr val="993300"/>
                </a:solidFill>
                <a:latin typeface="+mn-lt"/>
              </a:rPr>
              <a:t>the innovative use of images and </a:t>
            </a:r>
            <a:r>
              <a:rPr lang="en-US" sz="1800" b="0" dirty="0" smtClean="0">
                <a:solidFill>
                  <a:srgbClr val="993300"/>
                </a:solidFill>
                <a:latin typeface="+mn-lt"/>
              </a:rPr>
              <a:t>interactive </a:t>
            </a:r>
            <a:r>
              <a:rPr lang="en-US" sz="1800" b="0" dirty="0">
                <a:solidFill>
                  <a:srgbClr val="993300"/>
                </a:solidFill>
                <a:latin typeface="+mn-lt"/>
              </a:rPr>
              <a:t>technology to explore large, high- density </a:t>
            </a:r>
            <a:r>
              <a:rPr lang="en-US" sz="1800" b="0" dirty="0" smtClean="0">
                <a:solidFill>
                  <a:srgbClr val="993300"/>
                </a:solidFill>
                <a:latin typeface="+mn-lt"/>
              </a:rPr>
              <a:t>datasets</a:t>
            </a:r>
          </a:p>
          <a:p>
            <a:pPr fontAlgn="auto">
              <a:buFont typeface="Arial" charset="0"/>
              <a:buChar char="•"/>
              <a:defRPr/>
            </a:pPr>
            <a:r>
              <a:rPr lang="en-US" sz="1800" b="0" dirty="0">
                <a:solidFill>
                  <a:srgbClr val="993300"/>
                </a:solidFill>
                <a:latin typeface="+mn-lt"/>
              </a:rPr>
              <a:t>Help users see patterns and relationships that would be difficult to see in text lists</a:t>
            </a:r>
          </a:p>
          <a:p>
            <a:pPr lvl="1">
              <a:buClr>
                <a:srgbClr val="800000"/>
              </a:buClr>
              <a:buFont typeface="Arial" panose="020B0604020202020204" pitchFamily="34" charset="0"/>
              <a:buChar char="•"/>
              <a:defRPr/>
            </a:pPr>
            <a:r>
              <a:rPr lang="en-US" sz="1600" b="0" dirty="0">
                <a:solidFill>
                  <a:srgbClr val="993300"/>
                </a:solidFill>
                <a:latin typeface="+mn-lt"/>
              </a:rPr>
              <a:t>Rich graphs, charts</a:t>
            </a:r>
          </a:p>
          <a:p>
            <a:pPr lvl="1">
              <a:buClr>
                <a:srgbClr val="800000"/>
              </a:buClr>
              <a:buFont typeface="Arial" panose="020B0604020202020204" pitchFamily="34" charset="0"/>
              <a:buChar char="•"/>
              <a:defRPr/>
            </a:pPr>
            <a:r>
              <a:rPr lang="en-US" sz="1600" b="0" dirty="0">
                <a:solidFill>
                  <a:srgbClr val="993300"/>
                </a:solidFill>
                <a:latin typeface="+mn-lt"/>
              </a:rPr>
              <a:t>Dashboards</a:t>
            </a:r>
          </a:p>
          <a:p>
            <a:pPr lvl="1">
              <a:buClr>
                <a:srgbClr val="800000"/>
              </a:buClr>
              <a:buFont typeface="Arial" panose="020B0604020202020204" pitchFamily="34" charset="0"/>
              <a:buChar char="•"/>
              <a:defRPr/>
            </a:pPr>
            <a:r>
              <a:rPr lang="en-US" sz="1600" b="0" dirty="0">
                <a:solidFill>
                  <a:srgbClr val="993300"/>
                </a:solidFill>
                <a:latin typeface="+mn-lt"/>
              </a:rPr>
              <a:t>Maps</a:t>
            </a:r>
          </a:p>
          <a:p>
            <a:pPr>
              <a:buClr>
                <a:srgbClr val="800000"/>
              </a:buClr>
              <a:buFont typeface="Arial" panose="020B0604020202020204" pitchFamily="34" charset="0"/>
              <a:buChar char="•"/>
              <a:defRPr/>
            </a:pPr>
            <a:r>
              <a:rPr lang="en-US" sz="1800" b="0" dirty="0">
                <a:solidFill>
                  <a:srgbClr val="993300"/>
                </a:solidFill>
                <a:latin typeface="+mn-lt"/>
              </a:rPr>
              <a:t>Increasingly is being used to identify insights into both structured and unstructured data for such areas as </a:t>
            </a:r>
            <a:endParaRPr lang="en-US" sz="1800" b="0" dirty="0" smtClean="0">
              <a:solidFill>
                <a:srgbClr val="993300"/>
              </a:solidFill>
              <a:latin typeface="+mn-lt"/>
            </a:endParaRPr>
          </a:p>
          <a:p>
            <a:pPr lvl="1">
              <a:buClr>
                <a:srgbClr val="800000"/>
              </a:buClr>
              <a:buFont typeface="Arial" panose="020B0604020202020204" pitchFamily="34" charset="0"/>
              <a:buChar char="•"/>
              <a:defRPr/>
            </a:pPr>
            <a:r>
              <a:rPr lang="en-US" sz="1600" b="0" dirty="0" smtClean="0">
                <a:solidFill>
                  <a:srgbClr val="993300"/>
                </a:solidFill>
                <a:latin typeface="+mn-lt"/>
              </a:rPr>
              <a:t>operational efficiencies</a:t>
            </a:r>
          </a:p>
          <a:p>
            <a:pPr lvl="1">
              <a:buClr>
                <a:srgbClr val="800000"/>
              </a:buClr>
              <a:buFont typeface="Arial" panose="020B0604020202020204" pitchFamily="34" charset="0"/>
              <a:buChar char="•"/>
              <a:defRPr/>
            </a:pPr>
            <a:r>
              <a:rPr lang="en-US" sz="1600" b="0" dirty="0" smtClean="0">
                <a:solidFill>
                  <a:srgbClr val="993300"/>
                </a:solidFill>
                <a:latin typeface="+mn-lt"/>
              </a:rPr>
              <a:t>profitability</a:t>
            </a:r>
          </a:p>
          <a:p>
            <a:pPr lvl="1">
              <a:buClr>
                <a:srgbClr val="800000"/>
              </a:buClr>
              <a:buFont typeface="Arial" panose="020B0604020202020204" pitchFamily="34" charset="0"/>
              <a:buChar char="•"/>
              <a:defRPr/>
            </a:pPr>
            <a:r>
              <a:rPr lang="en-US" sz="1600" b="0" dirty="0" smtClean="0">
                <a:solidFill>
                  <a:srgbClr val="993300"/>
                </a:solidFill>
                <a:latin typeface="+mn-lt"/>
              </a:rPr>
              <a:t>strategic planning</a:t>
            </a:r>
            <a:endParaRPr lang="en-US" sz="1600" b="0" dirty="0">
              <a:solidFill>
                <a:srgbClr val="993300"/>
              </a:solidFill>
              <a:latin typeface="+mn-lt"/>
            </a:endParaRPr>
          </a:p>
          <a:p>
            <a:pPr marL="0" indent="0">
              <a:buClr>
                <a:srgbClr val="800000"/>
              </a:buClr>
              <a:buFont typeface="Wingdings" panose="05000000000000000000" pitchFamily="2" charset="2"/>
              <a:buNone/>
              <a:defRPr/>
            </a:pPr>
            <a:r>
              <a:rPr lang="en-US" sz="1800" b="0" dirty="0">
                <a:solidFill>
                  <a:srgbClr val="993300"/>
                </a:solidFill>
                <a:latin typeface="+mn-lt"/>
              </a:rPr>
              <a:t> </a:t>
            </a:r>
          </a:p>
          <a:p>
            <a:pPr marL="0" indent="0">
              <a:buFont typeface="Wingdings" panose="05000000000000000000" pitchFamily="2" charset="2"/>
              <a:buNone/>
              <a:defRPr/>
            </a:pPr>
            <a:r>
              <a:rPr lang="en-US" sz="1800" dirty="0">
                <a:solidFill>
                  <a:srgbClr val="993300"/>
                </a:solidFill>
                <a:latin typeface="+mn-lt"/>
              </a:rPr>
              <a:t> </a:t>
            </a:r>
            <a:endParaRPr lang="en-US" sz="1800" dirty="0" smtClean="0">
              <a:solidFill>
                <a:srgbClr val="993300"/>
              </a:solidFill>
              <a:latin typeface="+mn-lt"/>
            </a:endParaRPr>
          </a:p>
          <a:p>
            <a:pPr marL="0" indent="0">
              <a:buFont typeface="Wingdings" panose="05000000000000000000" pitchFamily="2" charset="2"/>
              <a:buNone/>
              <a:defRPr/>
            </a:pPr>
            <a:endParaRPr lang="en-US" sz="1800" dirty="0">
              <a:solidFill>
                <a:srgbClr val="993300"/>
              </a:solidFill>
              <a:latin typeface="+mn-lt"/>
            </a:endParaRPr>
          </a:p>
          <a:p>
            <a:pPr marL="0" indent="0">
              <a:buFont typeface="Wingdings" panose="05000000000000000000" pitchFamily="2" charset="2"/>
              <a:buNone/>
              <a:defRPr/>
            </a:pPr>
            <a:endParaRPr lang="en-US" sz="1800" dirty="0" smtClean="0">
              <a:solidFill>
                <a:srgbClr val="993300"/>
              </a:solidFill>
              <a:latin typeface="+mn-lt"/>
            </a:endParaRPr>
          </a:p>
          <a:p>
            <a:pPr marL="0" indent="0">
              <a:buFont typeface="Wingdings" panose="05000000000000000000" pitchFamily="2" charset="2"/>
              <a:buNone/>
              <a:defRPr/>
            </a:pPr>
            <a:endParaRPr lang="en-US" sz="1800" dirty="0">
              <a:solidFill>
                <a:srgbClr val="993300"/>
              </a:solidFill>
              <a:latin typeface="+mn-lt"/>
            </a:endParaRPr>
          </a:p>
          <a:p>
            <a:pPr marL="327025" lvl="1" indent="0">
              <a:buFont typeface="Wingdings" panose="05000000000000000000" pitchFamily="2" charset="2"/>
              <a:buNone/>
              <a:defRPr/>
            </a:pPr>
            <a:r>
              <a:rPr lang="en-US" sz="1400" dirty="0" smtClean="0">
                <a:solidFill>
                  <a:srgbClr val="993300"/>
                </a:solidFill>
                <a:latin typeface="+mn-lt"/>
                <a:hlinkClick r:id="rId2"/>
              </a:rPr>
              <a:t>Video Tableau </a:t>
            </a:r>
            <a:endParaRPr lang="en-US" sz="1400" dirty="0">
              <a:solidFill>
                <a:srgbClr val="993300"/>
              </a:solidFill>
              <a:latin typeface="+mn-lt"/>
            </a:endParaRPr>
          </a:p>
        </p:txBody>
      </p:sp>
      <p:sp>
        <p:nvSpPr>
          <p:cNvPr id="3" name="Text Placeholder 2"/>
          <p:cNvSpPr>
            <a:spLocks noGrp="1"/>
          </p:cNvSpPr>
          <p:nvPr>
            <p:ph type="body" sz="quarter" idx="15"/>
          </p:nvPr>
        </p:nvSpPr>
        <p:spPr>
          <a:xfrm>
            <a:off x="363538" y="44450"/>
            <a:ext cx="9144000" cy="381000"/>
          </a:xfrm>
        </p:spPr>
        <p:txBody>
          <a:bodyPr/>
          <a:lstStyle/>
          <a:p>
            <a:pPr algn="l">
              <a:defRPr/>
            </a:pPr>
            <a:r>
              <a:rPr lang="en-US" sz="3600" dirty="0" smtClean="0">
                <a:solidFill>
                  <a:srgbClr val="993300"/>
                </a:solidFill>
                <a:latin typeface="+mj-lt"/>
              </a:rPr>
              <a:t>Visualization</a:t>
            </a:r>
            <a:endParaRPr lang="en-US" sz="3600" dirty="0">
              <a:solidFill>
                <a:srgbClr val="993300"/>
              </a:solidFill>
              <a:latin typeface="+mj-lt"/>
            </a:endParaRPr>
          </a:p>
        </p:txBody>
      </p:sp>
      <p:pic>
        <p:nvPicPr>
          <p:cNvPr id="768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8" y="4630738"/>
            <a:ext cx="30876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3341688"/>
            <a:ext cx="559593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ight Arrow 5"/>
          <p:cNvSpPr>
            <a:spLocks noChangeArrowheads="1"/>
          </p:cNvSpPr>
          <p:nvPr/>
        </p:nvSpPr>
        <p:spPr bwMode="auto">
          <a:xfrm>
            <a:off x="2844800" y="4630738"/>
            <a:ext cx="812800" cy="434975"/>
          </a:xfrm>
          <a:prstGeom prst="rightArrow">
            <a:avLst>
              <a:gd name="adj1" fmla="val 50000"/>
              <a:gd name="adj2" fmla="val 50055"/>
            </a:avLst>
          </a:prstGeom>
          <a:solidFill>
            <a:schemeClr val="accent1"/>
          </a:solidFill>
          <a:ln w="9525" algn="ctr">
            <a:solidFill>
              <a:schemeClr val="tx1"/>
            </a:solidFill>
            <a:miter lim="800000"/>
            <a:headEnd/>
            <a:tailEnd/>
          </a:ln>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b="1"/>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28638" y="703263"/>
            <a:ext cx="7886700" cy="993775"/>
          </a:xfrm>
        </p:spPr>
        <p:txBody>
          <a:bodyPr/>
          <a:lstStyle/>
          <a:p>
            <a:r>
              <a:rPr lang="en-US" altLang="en-US" smtClean="0"/>
              <a:t>What is Big Data? continued</a:t>
            </a:r>
          </a:p>
        </p:txBody>
      </p:sp>
      <p:sp>
        <p:nvSpPr>
          <p:cNvPr id="14339" name="TextBox 4"/>
          <p:cNvSpPr txBox="1">
            <a:spLocks noChangeArrowheads="1"/>
          </p:cNvSpPr>
          <p:nvPr/>
        </p:nvSpPr>
        <p:spPr bwMode="auto">
          <a:xfrm>
            <a:off x="617538" y="1517650"/>
            <a:ext cx="7708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400">
                <a:solidFill>
                  <a:srgbClr val="993300"/>
                </a:solidFill>
              </a:rPr>
              <a:t>Companies leverage data to adapt products and services to: </a:t>
            </a:r>
          </a:p>
          <a:p>
            <a:pPr lvl="1">
              <a:buFont typeface="Arial" panose="020B0604020202020204" pitchFamily="34" charset="0"/>
              <a:buChar char="•"/>
            </a:pPr>
            <a:r>
              <a:rPr lang="en-US" altLang="en-US" sz="2400">
                <a:solidFill>
                  <a:srgbClr val="993300"/>
                </a:solidFill>
              </a:rPr>
              <a:t>Meet customer needs</a:t>
            </a:r>
          </a:p>
          <a:p>
            <a:pPr lvl="1">
              <a:buFont typeface="Arial" panose="020B0604020202020204" pitchFamily="34" charset="0"/>
              <a:buChar char="•"/>
            </a:pPr>
            <a:r>
              <a:rPr lang="en-US" altLang="en-US" sz="2400">
                <a:solidFill>
                  <a:srgbClr val="993300"/>
                </a:solidFill>
              </a:rPr>
              <a:t>Optimize operations</a:t>
            </a:r>
          </a:p>
          <a:p>
            <a:pPr lvl="1">
              <a:buFont typeface="Arial" panose="020B0604020202020204" pitchFamily="34" charset="0"/>
              <a:buChar char="•"/>
            </a:pPr>
            <a:r>
              <a:rPr lang="en-US" altLang="en-US" sz="2400">
                <a:solidFill>
                  <a:srgbClr val="993300"/>
                </a:solidFill>
              </a:rPr>
              <a:t>Optimize infrastructure</a:t>
            </a:r>
          </a:p>
          <a:p>
            <a:pPr lvl="1">
              <a:buFont typeface="Arial" panose="020B0604020202020204" pitchFamily="34" charset="0"/>
              <a:buChar char="•"/>
            </a:pPr>
            <a:r>
              <a:rPr lang="en-US" altLang="en-US" sz="2400">
                <a:solidFill>
                  <a:srgbClr val="993300"/>
                </a:solidFill>
              </a:rPr>
              <a:t>Find new sources of revenue</a:t>
            </a:r>
          </a:p>
          <a:p>
            <a:pPr lvl="1">
              <a:buFont typeface="Arial" panose="020B0604020202020204" pitchFamily="34" charset="0"/>
              <a:buChar char="•"/>
            </a:pPr>
            <a:r>
              <a:rPr lang="en-US" altLang="en-US" sz="2400">
                <a:solidFill>
                  <a:srgbClr val="993300"/>
                </a:solidFill>
              </a:rPr>
              <a:t>Can reveal more patterns and anomalies </a:t>
            </a:r>
          </a:p>
          <a:p>
            <a:pPr lvl="1">
              <a:buFont typeface="Arial" panose="020B0604020202020204" pitchFamily="34" charset="0"/>
              <a:buChar char="•"/>
            </a:pPr>
            <a:endParaRPr lang="en-US" altLang="en-US" sz="2400">
              <a:solidFill>
                <a:srgbClr val="993300"/>
              </a:solidFill>
            </a:endParaRPr>
          </a:p>
          <a:p>
            <a:pPr>
              <a:buFont typeface="Arial" panose="020B0604020202020204" pitchFamily="34" charset="0"/>
              <a:buChar char="•"/>
            </a:pPr>
            <a:r>
              <a:rPr lang="en-US" altLang="en-US" sz="2400">
                <a:solidFill>
                  <a:srgbClr val="993300"/>
                </a:solidFill>
              </a:rPr>
              <a:t>IBM estimates that by 2015 4.4 million jobs will be created globally to support big data</a:t>
            </a:r>
          </a:p>
          <a:p>
            <a:pPr lvl="1">
              <a:buFont typeface="Arial" panose="020B0604020202020204" pitchFamily="34" charset="0"/>
              <a:buChar char="•"/>
            </a:pPr>
            <a:r>
              <a:rPr lang="en-US" altLang="en-US" sz="2400">
                <a:solidFill>
                  <a:srgbClr val="993300"/>
                </a:solidFill>
              </a:rPr>
              <a:t>1.9 million of these jobs will be in the United States</a:t>
            </a:r>
          </a:p>
          <a:p>
            <a:pPr>
              <a:buFont typeface="Arial" panose="020B0604020202020204" pitchFamily="34" charset="0"/>
              <a:buChar char="•"/>
            </a:pPr>
            <a:endParaRPr lang="en-US" altLang="en-US" sz="2400">
              <a:solidFill>
                <a:srgbClr val="993300"/>
              </a:solidFill>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85800" y="301625"/>
            <a:ext cx="7772400" cy="771525"/>
          </a:xfrm>
          <a:prstGeom prst="rect">
            <a:avLst/>
          </a:prstGeom>
          <a:noFill/>
          <a:ln w="9525">
            <a:noFill/>
            <a:miter lim="800000"/>
            <a:headEnd/>
            <a:tailEnd/>
          </a:ln>
        </p:spPr>
        <p:txBody>
          <a:bodyPr lIns="92160" tIns="46080" rIns="92160" bIns="46080" anchor="ctr">
            <a:spAutoFit/>
          </a:bodyPr>
          <a:lstStyle/>
          <a:p>
            <a:pPr eaLnBrk="1" hangingPunct="1">
              <a:buClr>
                <a:srgbClr val="CBCBCB"/>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400" b="1" dirty="0">
                <a:solidFill>
                  <a:srgbClr val="993300"/>
                </a:solidFill>
                <a:latin typeface="+mj-lt"/>
                <a:cs typeface="+mn-cs"/>
              </a:rPr>
              <a:t>Examples</a:t>
            </a:r>
          </a:p>
        </p:txBody>
      </p:sp>
      <p:sp>
        <p:nvSpPr>
          <p:cNvPr id="77827" name="Text Box 3"/>
          <p:cNvSpPr txBox="1">
            <a:spLocks noChangeArrowheads="1"/>
          </p:cNvSpPr>
          <p:nvPr/>
        </p:nvSpPr>
        <p:spPr bwMode="auto">
          <a:xfrm>
            <a:off x="230188" y="6421438"/>
            <a:ext cx="4514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ts val="1800"/>
              </a:lnSpc>
              <a:buClr>
                <a:srgbClr val="FFFFFF"/>
              </a:buClr>
              <a:buSzPct val="100000"/>
              <a:buFont typeface="Arial" panose="020B0604020202020204" pitchFamily="34" charset="0"/>
              <a:buNone/>
            </a:pPr>
            <a:r>
              <a:rPr lang="en-US" altLang="en-US" sz="1400">
                <a:solidFill>
                  <a:srgbClr val="FFFFFF"/>
                </a:solidFill>
                <a:latin typeface="Times New Roman" panose="02020603050405020304" pitchFamily="18" charset="0"/>
                <a:ea typeface="HG Mincho Light J;MS Gothic;HG "/>
                <a:cs typeface="HG Mincho Light J;MS Gothic;HG "/>
              </a:rPr>
              <a:t>Introduction to Information Visualization - Fall 2012</a:t>
            </a:r>
            <a:endParaRPr lang="en-GB" altLang="en-US" sz="1400">
              <a:solidFill>
                <a:srgbClr val="FFFFFF"/>
              </a:solidFill>
              <a:latin typeface="Times New Roman" panose="02020603050405020304" pitchFamily="18" charset="0"/>
              <a:ea typeface="HG Mincho Light J;MS Gothic;HG "/>
              <a:cs typeface="HG Mincho Light J;MS Gothic;HG "/>
            </a:endParaRPr>
          </a:p>
        </p:txBody>
      </p:sp>
      <p:sp>
        <p:nvSpPr>
          <p:cNvPr id="4100" name="Content Placeholder 2"/>
          <p:cNvSpPr>
            <a:spLocks noGrp="1"/>
          </p:cNvSpPr>
          <p:nvPr>
            <p:ph idx="1"/>
          </p:nvPr>
        </p:nvSpPr>
        <p:spPr>
          <a:xfrm>
            <a:off x="457200" y="1447800"/>
            <a:ext cx="8229600" cy="4683125"/>
          </a:xfrm>
        </p:spPr>
        <p:txBody>
          <a:bodyPr/>
          <a:lstStyle/>
          <a:p>
            <a:pPr>
              <a:buFont typeface="Wingdings" charset="2"/>
              <a:buChar char=""/>
              <a:defRPr/>
            </a:pPr>
            <a:r>
              <a:rPr lang="en-US" sz="1800" dirty="0" smtClean="0">
                <a:solidFill>
                  <a:srgbClr val="993300"/>
                </a:solidFill>
              </a:rPr>
              <a:t>Geo data </a:t>
            </a:r>
          </a:p>
          <a:p>
            <a:pPr marL="0" indent="0">
              <a:buFont typeface="Wingdings" charset="2"/>
              <a:buNone/>
              <a:defRPr/>
            </a:pPr>
            <a:r>
              <a:rPr lang="en-US" sz="1800" dirty="0">
                <a:solidFill>
                  <a:srgbClr val="993300"/>
                </a:solidFill>
              </a:rPr>
              <a:t> </a:t>
            </a:r>
            <a:r>
              <a:rPr lang="en-US" sz="1800" dirty="0" smtClean="0">
                <a:solidFill>
                  <a:srgbClr val="993300"/>
                </a:solidFill>
              </a:rPr>
              <a:t>     mapping</a:t>
            </a:r>
          </a:p>
          <a:p>
            <a:pPr>
              <a:buFont typeface="Wingdings" charset="2"/>
              <a:buChar char=""/>
              <a:defRPr/>
            </a:pPr>
            <a:endParaRPr lang="en-US" sz="1800" dirty="0"/>
          </a:p>
          <a:p>
            <a:pPr>
              <a:buFont typeface="Wingdings" charset="2"/>
              <a:buChar char=""/>
              <a:defRPr/>
            </a:pPr>
            <a:endParaRPr lang="en-US" sz="1800" dirty="0" smtClean="0"/>
          </a:p>
          <a:p>
            <a:pPr>
              <a:buFont typeface="Wingdings" charset="2"/>
              <a:buChar char=""/>
              <a:defRPr/>
            </a:pPr>
            <a:endParaRPr lang="en-US" sz="1800" dirty="0"/>
          </a:p>
          <a:p>
            <a:pPr>
              <a:buFont typeface="Wingdings" charset="2"/>
              <a:buChar char=""/>
              <a:defRPr/>
            </a:pPr>
            <a:endParaRPr lang="en-US" sz="1800" dirty="0" smtClean="0"/>
          </a:p>
          <a:p>
            <a:pPr>
              <a:buFont typeface="Wingdings" charset="2"/>
              <a:buChar char=""/>
              <a:defRPr/>
            </a:pPr>
            <a:endParaRPr lang="en-US" sz="1800" dirty="0"/>
          </a:p>
          <a:p>
            <a:pPr>
              <a:buFont typeface="Wingdings" charset="2"/>
              <a:buChar char=""/>
              <a:defRPr/>
            </a:pPr>
            <a:endParaRPr lang="en-US" sz="1800" dirty="0" smtClean="0"/>
          </a:p>
          <a:p>
            <a:pPr>
              <a:buFont typeface="Wingdings" charset="2"/>
              <a:buChar char=""/>
              <a:defRPr/>
            </a:pPr>
            <a:endParaRPr lang="en-US" sz="1800" dirty="0"/>
          </a:p>
          <a:p>
            <a:pPr>
              <a:buFont typeface="Wingdings" charset="2"/>
              <a:buChar char=""/>
              <a:defRPr/>
            </a:pPr>
            <a:endParaRPr lang="en-US" sz="1800" dirty="0" smtClean="0"/>
          </a:p>
          <a:p>
            <a:pPr>
              <a:buFont typeface="Wingdings" charset="2"/>
              <a:buChar char=""/>
              <a:defRPr/>
            </a:pPr>
            <a:r>
              <a:rPr lang="en-US" sz="1800" dirty="0" smtClean="0">
                <a:hlinkClick r:id="rId3"/>
              </a:rPr>
              <a:t>Demo</a:t>
            </a:r>
            <a:endParaRPr lang="en-US" sz="1800" dirty="0" smtClean="0"/>
          </a:p>
        </p:txBody>
      </p:sp>
      <p:pic>
        <p:nvPicPr>
          <p:cNvPr id="7782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0" y="1447800"/>
            <a:ext cx="64770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85800" y="441325"/>
            <a:ext cx="7772400" cy="708025"/>
          </a:xfrm>
          <a:prstGeom prst="rect">
            <a:avLst/>
          </a:prstGeom>
          <a:noFill/>
          <a:ln w="9525">
            <a:noFill/>
            <a:miter lim="800000"/>
            <a:headEnd/>
            <a:tailEnd/>
          </a:ln>
        </p:spPr>
        <p:txBody>
          <a:bodyPr lIns="92160" tIns="46080" rIns="92160" bIns="46080" anchor="ctr">
            <a:spAutoFit/>
          </a:bodyPr>
          <a:lstStyle/>
          <a:p>
            <a:pPr eaLnBrk="1" hangingPunct="1">
              <a:buClr>
                <a:srgbClr val="CBCBCB"/>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000" b="1">
                <a:solidFill>
                  <a:srgbClr val="993300"/>
                </a:solidFill>
                <a:latin typeface="+mj-lt"/>
              </a:rPr>
              <a:t>Examples</a:t>
            </a:r>
            <a:endParaRPr lang="en-GB" sz="4000" b="1" dirty="0">
              <a:solidFill>
                <a:srgbClr val="993300"/>
              </a:solidFill>
              <a:latin typeface="+mj-lt"/>
            </a:endParaRPr>
          </a:p>
        </p:txBody>
      </p:sp>
      <p:sp>
        <p:nvSpPr>
          <p:cNvPr id="79875" name="Text Box 3"/>
          <p:cNvSpPr txBox="1">
            <a:spLocks noChangeArrowheads="1"/>
          </p:cNvSpPr>
          <p:nvPr/>
        </p:nvSpPr>
        <p:spPr bwMode="auto">
          <a:xfrm>
            <a:off x="230188" y="6421438"/>
            <a:ext cx="4514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ts val="1800"/>
              </a:lnSpc>
              <a:buClr>
                <a:srgbClr val="FFFFFF"/>
              </a:buClr>
              <a:buSzPct val="100000"/>
              <a:buFont typeface="Arial" panose="020B0604020202020204" pitchFamily="34" charset="0"/>
              <a:buNone/>
            </a:pPr>
            <a:r>
              <a:rPr lang="en-US" altLang="en-US" sz="1400">
                <a:solidFill>
                  <a:srgbClr val="FFFFFF"/>
                </a:solidFill>
                <a:latin typeface="Times New Roman" panose="02020603050405020304" pitchFamily="18" charset="0"/>
                <a:ea typeface="HG Mincho Light J;MS Gothic;HG "/>
                <a:cs typeface="HG Mincho Light J;MS Gothic;HG "/>
              </a:rPr>
              <a:t>Introduction to Information Visualization - Fall 2012</a:t>
            </a:r>
            <a:endParaRPr lang="en-GB" altLang="en-US" sz="1400">
              <a:solidFill>
                <a:srgbClr val="FFFFFF"/>
              </a:solidFill>
              <a:latin typeface="Times New Roman" panose="02020603050405020304" pitchFamily="18" charset="0"/>
              <a:ea typeface="HG Mincho Light J;MS Gothic;HG "/>
              <a:cs typeface="HG Mincho Light J;MS Gothic;HG "/>
            </a:endParaRPr>
          </a:p>
        </p:txBody>
      </p:sp>
      <p:sp>
        <p:nvSpPr>
          <p:cNvPr id="79876" name="Content Placeholder 2"/>
          <p:cNvSpPr>
            <a:spLocks noGrp="1"/>
          </p:cNvSpPr>
          <p:nvPr>
            <p:ph idx="1"/>
          </p:nvPr>
        </p:nvSpPr>
        <p:spPr/>
        <p:txBody>
          <a:bodyPr/>
          <a:lstStyle/>
          <a:p>
            <a:pPr>
              <a:lnSpc>
                <a:spcPts val="3100"/>
              </a:lnSpc>
            </a:pPr>
            <a:r>
              <a:rPr lang="en-US" altLang="en-US" sz="2400" smtClean="0">
                <a:solidFill>
                  <a:srgbClr val="993300"/>
                </a:solidFill>
              </a:rPr>
              <a:t>Treemap</a:t>
            </a:r>
          </a:p>
          <a:p>
            <a:pPr>
              <a:lnSpc>
                <a:spcPts val="3100"/>
              </a:lnSpc>
            </a:pPr>
            <a:endParaRPr lang="en-US" altLang="en-US" sz="2400" smtClean="0"/>
          </a:p>
          <a:p>
            <a:pPr>
              <a:lnSpc>
                <a:spcPts val="3100"/>
              </a:lnSpc>
            </a:pPr>
            <a:endParaRPr lang="en-US" altLang="en-US" sz="2400" smtClean="0"/>
          </a:p>
          <a:p>
            <a:pPr>
              <a:lnSpc>
                <a:spcPts val="3100"/>
              </a:lnSpc>
            </a:pPr>
            <a:endParaRPr lang="en-US" altLang="en-US" sz="2400" smtClean="0"/>
          </a:p>
          <a:p>
            <a:pPr>
              <a:lnSpc>
                <a:spcPts val="3100"/>
              </a:lnSpc>
            </a:pPr>
            <a:endParaRPr lang="en-US" altLang="en-US" sz="2400" smtClean="0"/>
          </a:p>
          <a:p>
            <a:pPr>
              <a:lnSpc>
                <a:spcPts val="3100"/>
              </a:lnSpc>
            </a:pPr>
            <a:endParaRPr lang="en-US" altLang="en-US" sz="2400" smtClean="0"/>
          </a:p>
          <a:p>
            <a:pPr>
              <a:lnSpc>
                <a:spcPts val="3100"/>
              </a:lnSpc>
            </a:pPr>
            <a:endParaRPr lang="en-US" altLang="en-US" sz="2400" smtClean="0"/>
          </a:p>
          <a:p>
            <a:pPr>
              <a:lnSpc>
                <a:spcPts val="3100"/>
              </a:lnSpc>
            </a:pPr>
            <a:r>
              <a:rPr lang="en-US" altLang="en-US" sz="2400" smtClean="0">
                <a:hlinkClick r:id="rId3"/>
              </a:rPr>
              <a:t>Demo</a:t>
            </a:r>
            <a:endParaRPr lang="en-US" altLang="en-US" sz="2400" smtClean="0"/>
          </a:p>
        </p:txBody>
      </p:sp>
      <p:pic>
        <p:nvPicPr>
          <p:cNvPr id="7987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928813"/>
            <a:ext cx="363378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85800" y="504825"/>
            <a:ext cx="7772400" cy="646113"/>
          </a:xfrm>
          <a:prstGeom prst="rect">
            <a:avLst/>
          </a:prstGeom>
          <a:noFill/>
          <a:ln w="9525">
            <a:noFill/>
            <a:miter lim="800000"/>
            <a:headEnd/>
            <a:tailEnd/>
          </a:ln>
        </p:spPr>
        <p:txBody>
          <a:bodyPr lIns="92160" tIns="46080" rIns="92160" bIns="46080" anchor="ctr">
            <a:spAutoFit/>
          </a:bodyPr>
          <a:lstStyle/>
          <a:p>
            <a:pPr eaLnBrk="1" hangingPunct="1">
              <a:buClr>
                <a:srgbClr val="CBCBCB"/>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993300"/>
                </a:solidFill>
                <a:latin typeface="+mj-lt"/>
              </a:rPr>
              <a:t>Examples</a:t>
            </a:r>
          </a:p>
        </p:txBody>
      </p:sp>
      <p:sp>
        <p:nvSpPr>
          <p:cNvPr id="81923" name="Text Box 3"/>
          <p:cNvSpPr txBox="1">
            <a:spLocks noChangeArrowheads="1"/>
          </p:cNvSpPr>
          <p:nvPr/>
        </p:nvSpPr>
        <p:spPr bwMode="auto">
          <a:xfrm>
            <a:off x="230188" y="6421438"/>
            <a:ext cx="4514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ts val="1800"/>
              </a:lnSpc>
              <a:buClr>
                <a:srgbClr val="FFFFFF"/>
              </a:buClr>
              <a:buSzPct val="100000"/>
              <a:buFont typeface="Arial" panose="020B0604020202020204" pitchFamily="34" charset="0"/>
              <a:buNone/>
            </a:pPr>
            <a:r>
              <a:rPr lang="en-US" altLang="en-US" sz="1400">
                <a:solidFill>
                  <a:srgbClr val="FFFFFF"/>
                </a:solidFill>
                <a:latin typeface="Times New Roman" panose="02020603050405020304" pitchFamily="18" charset="0"/>
                <a:ea typeface="HG Mincho Light J;MS Gothic;HG "/>
                <a:cs typeface="HG Mincho Light J;MS Gothic;HG "/>
              </a:rPr>
              <a:t>Introduction to Information Visualization - Fall 2012</a:t>
            </a:r>
            <a:endParaRPr lang="en-GB" altLang="en-US" sz="1400">
              <a:solidFill>
                <a:srgbClr val="FFFFFF"/>
              </a:solidFill>
              <a:latin typeface="Times New Roman" panose="02020603050405020304" pitchFamily="18" charset="0"/>
              <a:ea typeface="HG Mincho Light J;MS Gothic;HG "/>
              <a:cs typeface="HG Mincho Light J;MS Gothic;HG "/>
            </a:endParaRPr>
          </a:p>
        </p:txBody>
      </p:sp>
      <p:sp>
        <p:nvSpPr>
          <p:cNvPr id="4100" name="Content Placeholder 2"/>
          <p:cNvSpPr>
            <a:spLocks noGrp="1"/>
          </p:cNvSpPr>
          <p:nvPr>
            <p:ph idx="1"/>
          </p:nvPr>
        </p:nvSpPr>
        <p:spPr/>
        <p:txBody>
          <a:bodyPr>
            <a:normAutofit/>
          </a:bodyPr>
          <a:lstStyle/>
          <a:p>
            <a:pPr>
              <a:lnSpc>
                <a:spcPts val="3100"/>
              </a:lnSpc>
              <a:buFont typeface="Wingdings" charset="2"/>
              <a:buChar char=""/>
              <a:defRPr/>
            </a:pPr>
            <a:r>
              <a:rPr lang="en-US" sz="1800" dirty="0" smtClean="0">
                <a:solidFill>
                  <a:srgbClr val="993300"/>
                </a:solidFill>
              </a:rPr>
              <a:t>Population </a:t>
            </a:r>
          </a:p>
          <a:p>
            <a:pPr marL="0" indent="0">
              <a:lnSpc>
                <a:spcPts val="3100"/>
              </a:lnSpc>
              <a:buFont typeface="Wingdings" charset="2"/>
              <a:buNone/>
              <a:defRPr/>
            </a:pPr>
            <a:r>
              <a:rPr lang="en-US" sz="1800" dirty="0" smtClean="0">
                <a:solidFill>
                  <a:srgbClr val="993300"/>
                </a:solidFill>
              </a:rPr>
              <a:t>      “</a:t>
            </a:r>
            <a:r>
              <a:rPr lang="en-US" sz="1800" dirty="0" err="1">
                <a:solidFill>
                  <a:srgbClr val="993300"/>
                </a:solidFill>
              </a:rPr>
              <a:t>T</a:t>
            </a:r>
            <a:r>
              <a:rPr lang="en-US" sz="1800" dirty="0" err="1" smtClean="0">
                <a:solidFill>
                  <a:srgbClr val="993300"/>
                </a:solidFill>
              </a:rPr>
              <a:t>rendalyzer</a:t>
            </a:r>
            <a:r>
              <a:rPr lang="en-US" sz="2400" dirty="0" smtClean="0">
                <a:solidFill>
                  <a:srgbClr val="993300"/>
                </a:solidFill>
              </a:rPr>
              <a:t>”</a:t>
            </a:r>
          </a:p>
          <a:p>
            <a:pPr>
              <a:lnSpc>
                <a:spcPts val="3100"/>
              </a:lnSpc>
              <a:buFont typeface="Wingdings" charset="2"/>
              <a:buChar char=""/>
              <a:defRPr/>
            </a:pPr>
            <a:endParaRPr lang="en-US" sz="2400" dirty="0">
              <a:solidFill>
                <a:srgbClr val="C00000"/>
              </a:solidFill>
            </a:endParaRPr>
          </a:p>
          <a:p>
            <a:pPr marL="0" indent="0">
              <a:lnSpc>
                <a:spcPts val="3100"/>
              </a:lnSpc>
              <a:buFont typeface="Wingdings" charset="2"/>
              <a:buNone/>
              <a:defRPr/>
            </a:pPr>
            <a:endParaRPr lang="en-US" sz="2400" dirty="0">
              <a:solidFill>
                <a:srgbClr val="C00000"/>
              </a:solidFill>
            </a:endParaRPr>
          </a:p>
          <a:p>
            <a:pPr marL="0" indent="0">
              <a:lnSpc>
                <a:spcPts val="3100"/>
              </a:lnSpc>
              <a:buFont typeface="Wingdings" charset="2"/>
              <a:buNone/>
              <a:defRPr/>
            </a:pPr>
            <a:endParaRPr lang="en-US" sz="2400" dirty="0">
              <a:solidFill>
                <a:srgbClr val="C00000"/>
              </a:solidFill>
            </a:endParaRPr>
          </a:p>
          <a:p>
            <a:pPr marL="0" indent="0">
              <a:lnSpc>
                <a:spcPts val="3100"/>
              </a:lnSpc>
              <a:buFont typeface="Wingdings" charset="2"/>
              <a:buNone/>
              <a:defRPr/>
            </a:pPr>
            <a:endParaRPr lang="en-US" sz="2400" dirty="0">
              <a:solidFill>
                <a:srgbClr val="C00000"/>
              </a:solidFill>
            </a:endParaRPr>
          </a:p>
          <a:p>
            <a:pPr>
              <a:lnSpc>
                <a:spcPts val="3100"/>
              </a:lnSpc>
              <a:buFont typeface="Wingdings" charset="2"/>
              <a:buChar char=""/>
              <a:defRPr/>
            </a:pPr>
            <a:endParaRPr lang="en-US" sz="2400" dirty="0" smtClean="0">
              <a:solidFill>
                <a:srgbClr val="C00000"/>
              </a:solidFill>
            </a:endParaRPr>
          </a:p>
          <a:p>
            <a:pPr>
              <a:lnSpc>
                <a:spcPts val="3100"/>
              </a:lnSpc>
              <a:buFont typeface="Wingdings" charset="2"/>
              <a:buChar char=""/>
              <a:defRPr/>
            </a:pPr>
            <a:endParaRPr lang="en-US" sz="2400" dirty="0">
              <a:solidFill>
                <a:srgbClr val="C00000"/>
              </a:solidFill>
            </a:endParaRPr>
          </a:p>
          <a:p>
            <a:pPr>
              <a:lnSpc>
                <a:spcPts val="3100"/>
              </a:lnSpc>
              <a:buFont typeface="Wingdings" charset="2"/>
              <a:buChar char=""/>
              <a:defRPr/>
            </a:pPr>
            <a:r>
              <a:rPr lang="en-US" sz="2400" dirty="0" smtClean="0">
                <a:solidFill>
                  <a:srgbClr val="C00000"/>
                </a:solidFill>
                <a:hlinkClick r:id="rId3"/>
              </a:rPr>
              <a:t>Demo</a:t>
            </a:r>
            <a:endParaRPr lang="en-US" sz="2400" dirty="0" smtClean="0">
              <a:solidFill>
                <a:srgbClr val="C00000"/>
              </a:solidFill>
            </a:endParaRPr>
          </a:p>
        </p:txBody>
      </p:sp>
      <p:pic>
        <p:nvPicPr>
          <p:cNvPr id="8192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601788"/>
            <a:ext cx="61722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US" altLang="en-US" smtClean="0"/>
          </a:p>
        </p:txBody>
      </p:sp>
      <p:sp>
        <p:nvSpPr>
          <p:cNvPr id="83971" name="Content Placeholder 2"/>
          <p:cNvSpPr>
            <a:spLocks noGrp="1"/>
          </p:cNvSpPr>
          <p:nvPr>
            <p:ph idx="1"/>
          </p:nvPr>
        </p:nvSpPr>
        <p:spPr/>
        <p:txBody>
          <a:bodyPr/>
          <a:lstStyle/>
          <a:p>
            <a:r>
              <a:rPr lang="en-US" altLang="en-US" dirty="0" smtClean="0">
                <a:hlinkClick r:id="rId3"/>
              </a:rPr>
              <a:t>Video on the use of visualization to extract knowledge from data</a:t>
            </a:r>
            <a:r>
              <a:rPr lang="en-US" altLang="en-US" dirty="0" smtClean="0"/>
              <a:t>. </a:t>
            </a:r>
          </a:p>
          <a:p>
            <a:pPr lvl="1"/>
            <a:r>
              <a:rPr lang="en-US" altLang="en-US" dirty="0" smtClean="0"/>
              <a:t>Watch Gary Flake on extreme visualization</a:t>
            </a:r>
            <a:endParaRPr lang="en-US" altLang="en-US" dirty="0" smtClean="0"/>
          </a:p>
        </p:txBody>
      </p:sp>
      <p:sp>
        <p:nvSpPr>
          <p:cNvPr id="839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470A2A-01C4-4254-87DF-8CEB86F64387}" type="slidenum">
              <a:rPr lang="en-US" altLang="en-US" smtClean="0">
                <a:latin typeface="Garamond" panose="02020404030301010803" pitchFamily="18" charset="0"/>
              </a:rPr>
              <a:pPr/>
              <a:t>53</a:t>
            </a:fld>
            <a:endParaRPr lang="en-US" altLang="en-US" smtClean="0">
              <a:latin typeface="Garamond" panose="02020404030301010803" pitchFamily="18" charset="0"/>
            </a:endParaRP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6112332-D661-408F-99B7-1C901A55258D}" type="slidenum">
              <a:rPr lang="en-US" altLang="en-US" sz="1200" smtClean="0">
                <a:latin typeface="Garamond" panose="02020404030301010803" pitchFamily="18" charset="0"/>
              </a:rPr>
              <a:pPr>
                <a:spcBef>
                  <a:spcPct val="0"/>
                </a:spcBef>
                <a:buClrTx/>
                <a:buSzTx/>
                <a:buFontTx/>
                <a:buNone/>
              </a:pPr>
              <a:t>54</a:t>
            </a:fld>
            <a:endParaRPr lang="en-US" altLang="en-US" sz="1200" smtClean="0">
              <a:latin typeface="Garamond" panose="02020404030301010803" pitchFamily="18" charset="0"/>
            </a:endParaRPr>
          </a:p>
        </p:txBody>
      </p:sp>
      <p:sp>
        <p:nvSpPr>
          <p:cNvPr id="86019" name="Rectangle 2"/>
          <p:cNvSpPr>
            <a:spLocks noGrp="1" noChangeArrowheads="1"/>
          </p:cNvSpPr>
          <p:nvPr>
            <p:ph type="ctrTitle"/>
          </p:nvPr>
        </p:nvSpPr>
        <p:spPr/>
        <p:txBody>
          <a:bodyPr/>
          <a:lstStyle/>
          <a:p>
            <a:pPr eaLnBrk="1" hangingPunct="1"/>
            <a:r>
              <a:rPr lang="en-US" altLang="en-US" sz="3200" smtClean="0"/>
              <a:t>Data Mining</a:t>
            </a:r>
          </a:p>
        </p:txBody>
      </p:sp>
      <p:sp>
        <p:nvSpPr>
          <p:cNvPr id="86021" name="Text Box 4"/>
          <p:cNvSpPr txBox="1">
            <a:spLocks noChangeArrowheads="1"/>
          </p:cNvSpPr>
          <p:nvPr/>
        </p:nvSpPr>
        <p:spPr bwMode="auto">
          <a:xfrm>
            <a:off x="5257800" y="485775"/>
            <a:ext cx="223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tx2"/>
                </a:solidFill>
                <a:latin typeface="Arial Black" panose="020B0A04020102020204" pitchFamily="34" charset="0"/>
              </a:rPr>
              <a:t>MODULE 4</a:t>
            </a:r>
          </a:p>
        </p:txBody>
      </p:sp>
      <p:sp>
        <p:nvSpPr>
          <p:cNvPr id="2" name="Subtitle 1"/>
          <p:cNvSpPr>
            <a:spLocks noGrp="1"/>
          </p:cNvSpPr>
          <p:nvPr>
            <p:ph type="subTitle" idx="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mtClean="0"/>
              <a:t>What is Data Mining?</a:t>
            </a:r>
          </a:p>
        </p:txBody>
      </p:sp>
      <p:sp>
        <p:nvSpPr>
          <p:cNvPr id="7171" name="Rectangle 3"/>
          <p:cNvSpPr>
            <a:spLocks noGrp="1" noChangeArrowheads="1"/>
          </p:cNvSpPr>
          <p:nvPr>
            <p:ph type="body" idx="1"/>
          </p:nvPr>
        </p:nvSpPr>
        <p:spPr>
          <a:xfrm>
            <a:off x="342900" y="847725"/>
            <a:ext cx="8229600" cy="4530725"/>
          </a:xfrm>
        </p:spPr>
        <p:txBody>
          <a:bodyPr/>
          <a:lstStyle/>
          <a:p>
            <a:pPr eaLnBrk="1" hangingPunct="1">
              <a:lnSpc>
                <a:spcPct val="90000"/>
              </a:lnSpc>
              <a:buSzPct val="112000"/>
              <a:buFont typeface="Arial" panose="020B0604020202020204" pitchFamily="34" charset="0"/>
              <a:buChar char="•"/>
              <a:defRPr/>
            </a:pPr>
            <a:r>
              <a:rPr lang="en-US" altLang="en-US" sz="2000" dirty="0" smtClean="0">
                <a:solidFill>
                  <a:schemeClr val="tx2">
                    <a:lumMod val="75000"/>
                  </a:schemeClr>
                </a:solidFill>
              </a:rPr>
              <a:t>The process of semi automatically analyzing large databases to find useful patterns (</a:t>
            </a:r>
            <a:r>
              <a:rPr lang="en-US" altLang="en-US" sz="2000" dirty="0" err="1" smtClean="0">
                <a:solidFill>
                  <a:schemeClr val="tx2">
                    <a:lumMod val="75000"/>
                  </a:schemeClr>
                </a:solidFill>
              </a:rPr>
              <a:t>Silberschatz</a:t>
            </a:r>
            <a:r>
              <a:rPr lang="en-US" altLang="en-US" sz="2000" dirty="0" smtClean="0">
                <a:solidFill>
                  <a:schemeClr val="tx2">
                    <a:lumMod val="75000"/>
                  </a:schemeClr>
                </a:solidFill>
              </a:rPr>
              <a:t>)</a:t>
            </a:r>
          </a:p>
          <a:p>
            <a:pPr eaLnBrk="1" hangingPunct="1">
              <a:lnSpc>
                <a:spcPct val="90000"/>
              </a:lnSpc>
              <a:buSzPct val="112000"/>
              <a:buFont typeface="Arial" panose="020B0604020202020204" pitchFamily="34" charset="0"/>
              <a:buChar char="•"/>
              <a:defRPr/>
            </a:pPr>
            <a:r>
              <a:rPr lang="en-US" altLang="en-US" sz="2000" dirty="0" smtClean="0">
                <a:solidFill>
                  <a:schemeClr val="tx2">
                    <a:lumMod val="75000"/>
                  </a:schemeClr>
                </a:solidFill>
              </a:rPr>
              <a:t>Areas of Use</a:t>
            </a:r>
          </a:p>
          <a:p>
            <a:pPr lvl="1" eaLnBrk="1" hangingPunct="1">
              <a:lnSpc>
                <a:spcPct val="90000"/>
              </a:lnSpc>
              <a:buSzPct val="112000"/>
              <a:buFont typeface="Arial" panose="020B0604020202020204" pitchFamily="34" charset="0"/>
              <a:buChar char="•"/>
              <a:defRPr/>
            </a:pPr>
            <a:r>
              <a:rPr lang="en-US" altLang="en-US" sz="1800" dirty="0">
                <a:solidFill>
                  <a:schemeClr val="tx2">
                    <a:lumMod val="75000"/>
                  </a:schemeClr>
                </a:solidFill>
              </a:rPr>
              <a:t>Sales/ Marketing</a:t>
            </a:r>
          </a:p>
          <a:p>
            <a:pPr marL="1012825" lvl="3" indent="-342900" eaLnBrk="1" hangingPunct="1">
              <a:lnSpc>
                <a:spcPct val="90000"/>
              </a:lnSpc>
              <a:buSzPct val="112000"/>
              <a:buFont typeface="Arial" panose="020B0604020202020204" pitchFamily="34" charset="0"/>
              <a:buChar char="•"/>
              <a:defRPr/>
            </a:pPr>
            <a:r>
              <a:rPr lang="en-US" altLang="en-US" sz="1800" dirty="0">
                <a:solidFill>
                  <a:schemeClr val="tx2">
                    <a:lumMod val="75000"/>
                  </a:schemeClr>
                </a:solidFill>
                <a:ea typeface="+mn-ea"/>
                <a:cs typeface="+mn-cs"/>
              </a:rPr>
              <a:t>Diversify target market</a:t>
            </a:r>
          </a:p>
          <a:p>
            <a:pPr marL="1012825" lvl="3" indent="-342900" eaLnBrk="1" hangingPunct="1">
              <a:lnSpc>
                <a:spcPct val="90000"/>
              </a:lnSpc>
              <a:buSzPct val="112000"/>
              <a:buFont typeface="Arial" panose="020B0604020202020204" pitchFamily="34" charset="0"/>
              <a:buChar char="•"/>
              <a:defRPr/>
            </a:pPr>
            <a:r>
              <a:rPr lang="en-US" altLang="en-US" sz="1800" dirty="0">
                <a:solidFill>
                  <a:schemeClr val="tx2">
                    <a:lumMod val="75000"/>
                  </a:schemeClr>
                </a:solidFill>
                <a:ea typeface="+mn-ea"/>
                <a:cs typeface="+mn-cs"/>
              </a:rPr>
              <a:t>Identify clients needs to increase response rates</a:t>
            </a:r>
          </a:p>
          <a:p>
            <a:pPr lvl="1" eaLnBrk="1" hangingPunct="1">
              <a:lnSpc>
                <a:spcPct val="90000"/>
              </a:lnSpc>
              <a:buSzPct val="112000"/>
              <a:buFont typeface="Arial" panose="020B0604020202020204" pitchFamily="34" charset="0"/>
              <a:buChar char="•"/>
              <a:defRPr/>
            </a:pPr>
            <a:r>
              <a:rPr lang="en-US" altLang="en-US" sz="1800" dirty="0">
                <a:solidFill>
                  <a:schemeClr val="tx2">
                    <a:lumMod val="75000"/>
                  </a:schemeClr>
                </a:solidFill>
              </a:rPr>
              <a:t>Risk Assessment</a:t>
            </a:r>
          </a:p>
          <a:p>
            <a:pPr marL="1012825" lvl="3" indent="-342900" eaLnBrk="1" hangingPunct="1">
              <a:lnSpc>
                <a:spcPct val="90000"/>
              </a:lnSpc>
              <a:buSzPct val="112000"/>
              <a:buFont typeface="Arial" panose="020B0604020202020204" pitchFamily="34" charset="0"/>
              <a:buChar char="•"/>
              <a:defRPr/>
            </a:pPr>
            <a:r>
              <a:rPr lang="en-US" altLang="en-US" sz="1800" dirty="0">
                <a:solidFill>
                  <a:schemeClr val="tx2">
                    <a:lumMod val="75000"/>
                  </a:schemeClr>
                </a:solidFill>
                <a:ea typeface="+mn-ea"/>
                <a:cs typeface="+mn-cs"/>
              </a:rPr>
              <a:t>Identify Customers that pose high credit risk</a:t>
            </a:r>
          </a:p>
          <a:p>
            <a:pPr lvl="1" eaLnBrk="1" hangingPunct="1">
              <a:lnSpc>
                <a:spcPct val="90000"/>
              </a:lnSpc>
              <a:buSzPct val="112000"/>
              <a:buFont typeface="Arial" panose="020B0604020202020204" pitchFamily="34" charset="0"/>
              <a:buChar char="•"/>
              <a:defRPr/>
            </a:pPr>
            <a:r>
              <a:rPr lang="en-US" altLang="en-US" sz="1800" dirty="0">
                <a:solidFill>
                  <a:schemeClr val="tx2">
                    <a:lumMod val="75000"/>
                  </a:schemeClr>
                </a:solidFill>
              </a:rPr>
              <a:t>Fraud Detection</a:t>
            </a:r>
          </a:p>
          <a:p>
            <a:pPr marL="1012825" lvl="3" indent="-342900" eaLnBrk="1" hangingPunct="1">
              <a:lnSpc>
                <a:spcPct val="90000"/>
              </a:lnSpc>
              <a:buSzPct val="112000"/>
              <a:buFont typeface="Arial" panose="020B0604020202020204" pitchFamily="34" charset="0"/>
              <a:buChar char="•"/>
              <a:defRPr/>
            </a:pPr>
            <a:r>
              <a:rPr lang="en-US" altLang="en-US" sz="1800" dirty="0">
                <a:solidFill>
                  <a:schemeClr val="tx2">
                    <a:lumMod val="75000"/>
                  </a:schemeClr>
                </a:solidFill>
                <a:ea typeface="+mn-ea"/>
                <a:cs typeface="+mn-cs"/>
              </a:rPr>
              <a:t>Identify people misusing the system. E.g. People who have two Social Security </a:t>
            </a:r>
            <a:r>
              <a:rPr lang="en-US" altLang="en-US" sz="1800" dirty="0" smtClean="0">
                <a:solidFill>
                  <a:schemeClr val="tx2">
                    <a:lumMod val="75000"/>
                  </a:schemeClr>
                </a:solidFill>
                <a:ea typeface="+mn-ea"/>
                <a:cs typeface="+mn-cs"/>
              </a:rPr>
              <a:t>Numbers</a:t>
            </a:r>
          </a:p>
          <a:p>
            <a:pPr marL="1012825" lvl="3" indent="-342900" eaLnBrk="1" hangingPunct="1">
              <a:lnSpc>
                <a:spcPct val="90000"/>
              </a:lnSpc>
              <a:buSzPct val="112000"/>
              <a:buFont typeface="Arial" panose="020B0604020202020204" pitchFamily="34" charset="0"/>
              <a:buChar char="•"/>
              <a:defRPr/>
            </a:pPr>
            <a:r>
              <a:rPr lang="en-US" altLang="en-US" sz="1800" dirty="0" smtClean="0">
                <a:solidFill>
                  <a:schemeClr val="tx2">
                    <a:lumMod val="75000"/>
                  </a:schemeClr>
                </a:solidFill>
              </a:rPr>
              <a:t>Credit Card Fraud Detection</a:t>
            </a:r>
          </a:p>
          <a:p>
            <a:pPr lvl="1" eaLnBrk="1" hangingPunct="1">
              <a:lnSpc>
                <a:spcPct val="90000"/>
              </a:lnSpc>
              <a:buSzPct val="112000"/>
              <a:buFont typeface="Arial" panose="020B0604020202020204" pitchFamily="34" charset="0"/>
              <a:buChar char="•"/>
              <a:defRPr/>
            </a:pPr>
            <a:r>
              <a:rPr lang="en-US" altLang="en-US" sz="1800" dirty="0" smtClean="0">
                <a:solidFill>
                  <a:schemeClr val="tx2">
                    <a:lumMod val="75000"/>
                  </a:schemeClr>
                </a:solidFill>
              </a:rPr>
              <a:t>Detect </a:t>
            </a:r>
            <a:r>
              <a:rPr lang="en-US" altLang="en-US" sz="1800" dirty="0">
                <a:solidFill>
                  <a:schemeClr val="tx2">
                    <a:lumMod val="75000"/>
                  </a:schemeClr>
                </a:solidFill>
              </a:rPr>
              <a:t>significant deviations from normal </a:t>
            </a:r>
            <a:r>
              <a:rPr lang="en-US" altLang="en-US" sz="1800" dirty="0" smtClean="0">
                <a:solidFill>
                  <a:schemeClr val="tx2">
                    <a:lumMod val="75000"/>
                  </a:schemeClr>
                </a:solidFill>
              </a:rPr>
              <a:t>behavior:</a:t>
            </a:r>
            <a:endParaRPr lang="en-US" altLang="en-US" sz="1800" dirty="0">
              <a:solidFill>
                <a:schemeClr val="tx2">
                  <a:lumMod val="75000"/>
                </a:schemeClr>
              </a:solidFill>
            </a:endParaRPr>
          </a:p>
          <a:p>
            <a:pPr lvl="2" eaLnBrk="1" hangingPunct="1">
              <a:lnSpc>
                <a:spcPct val="90000"/>
              </a:lnSpc>
              <a:buSzPct val="112000"/>
              <a:buFont typeface="Arial" panose="020B0604020202020204" pitchFamily="34" charset="0"/>
              <a:buChar char="•"/>
              <a:defRPr/>
            </a:pPr>
            <a:r>
              <a:rPr lang="en-US" altLang="en-US" sz="1600" dirty="0" smtClean="0">
                <a:solidFill>
                  <a:schemeClr val="tx2">
                    <a:lumMod val="75000"/>
                  </a:schemeClr>
                </a:solidFill>
              </a:rPr>
              <a:t>Network </a:t>
            </a:r>
            <a:r>
              <a:rPr lang="en-US" altLang="en-US" sz="1600" dirty="0">
                <a:solidFill>
                  <a:schemeClr val="tx2">
                    <a:lumMod val="75000"/>
                  </a:schemeClr>
                </a:solidFill>
              </a:rPr>
              <a:t>Intrusion </a:t>
            </a:r>
            <a:r>
              <a:rPr lang="en-US" altLang="en-US" sz="1600" dirty="0" smtClean="0">
                <a:solidFill>
                  <a:schemeClr val="tx2">
                    <a:lumMod val="75000"/>
                  </a:schemeClr>
                </a:solidFill>
              </a:rPr>
              <a:t>Detection</a:t>
            </a:r>
            <a:endParaRPr lang="en-US" altLang="en-US" sz="1600" dirty="0">
              <a:solidFill>
                <a:schemeClr val="tx2">
                  <a:lumMod val="75000"/>
                </a:schemeClr>
              </a:solidFill>
            </a:endParaRPr>
          </a:p>
          <a:p>
            <a:pPr lvl="1" eaLnBrk="1" hangingPunct="1">
              <a:lnSpc>
                <a:spcPct val="90000"/>
              </a:lnSpc>
              <a:buSzPct val="112000"/>
              <a:buFont typeface="Arial" panose="020B0604020202020204" pitchFamily="34" charset="0"/>
              <a:buChar char="•"/>
              <a:defRPr/>
            </a:pPr>
            <a:r>
              <a:rPr lang="en-US" altLang="en-US" sz="1800" dirty="0" smtClean="0">
                <a:solidFill>
                  <a:schemeClr val="tx2">
                    <a:lumMod val="75000"/>
                  </a:schemeClr>
                </a:solidFill>
              </a:rPr>
              <a:t>Customer </a:t>
            </a:r>
            <a:r>
              <a:rPr lang="en-US" altLang="en-US" sz="1800" dirty="0">
                <a:solidFill>
                  <a:schemeClr val="tx2">
                    <a:lumMod val="75000"/>
                  </a:schemeClr>
                </a:solidFill>
              </a:rPr>
              <a:t>Care</a:t>
            </a:r>
          </a:p>
          <a:p>
            <a:pPr marL="1012825" lvl="3" indent="-342900" eaLnBrk="1" hangingPunct="1">
              <a:lnSpc>
                <a:spcPct val="90000"/>
              </a:lnSpc>
              <a:buSzPct val="112000"/>
              <a:buFont typeface="Arial" panose="020B0604020202020204" pitchFamily="34" charset="0"/>
              <a:buChar char="•"/>
              <a:defRPr/>
            </a:pPr>
            <a:r>
              <a:rPr lang="en-US" altLang="en-US" sz="1800" dirty="0">
                <a:solidFill>
                  <a:schemeClr val="tx2">
                    <a:lumMod val="75000"/>
                  </a:schemeClr>
                </a:solidFill>
                <a:ea typeface="+mn-ea"/>
                <a:cs typeface="+mn-cs"/>
              </a:rPr>
              <a:t>Identify customers likely to change providers</a:t>
            </a:r>
          </a:p>
          <a:p>
            <a:pPr marL="1012825" lvl="3" indent="-342900" eaLnBrk="1" hangingPunct="1">
              <a:lnSpc>
                <a:spcPct val="90000"/>
              </a:lnSpc>
              <a:buSzPct val="112000"/>
              <a:buFont typeface="Arial" panose="020B0604020202020204" pitchFamily="34" charset="0"/>
              <a:buChar char="•"/>
              <a:defRPr/>
            </a:pPr>
            <a:r>
              <a:rPr lang="en-US" altLang="en-US" sz="1800" dirty="0">
                <a:solidFill>
                  <a:schemeClr val="tx2">
                    <a:lumMod val="75000"/>
                  </a:schemeClr>
                </a:solidFill>
                <a:ea typeface="+mn-ea"/>
                <a:cs typeface="+mn-cs"/>
              </a:rPr>
              <a:t>Identify customer needs</a:t>
            </a:r>
          </a:p>
          <a:p>
            <a:pPr lvl="1" eaLnBrk="1" hangingPunct="1">
              <a:lnSpc>
                <a:spcPct val="90000"/>
              </a:lnSpc>
              <a:buSzPct val="112000"/>
              <a:buFont typeface="Arial" panose="020B0604020202020204" pitchFamily="34" charset="0"/>
              <a:buChar char="•"/>
              <a:defRPr/>
            </a:pPr>
            <a:r>
              <a:rPr lang="en-US" altLang="en-US" sz="1800" dirty="0" smtClean="0">
                <a:solidFill>
                  <a:schemeClr val="tx2">
                    <a:lumMod val="75000"/>
                  </a:schemeClr>
                </a:solidFill>
              </a:rPr>
              <a:t>Medicine</a:t>
            </a:r>
          </a:p>
          <a:p>
            <a:pPr lvl="2" eaLnBrk="1" hangingPunct="1">
              <a:lnSpc>
                <a:spcPct val="90000"/>
              </a:lnSpc>
              <a:buSzPct val="112000"/>
              <a:buFont typeface="Arial" panose="020B0604020202020204" pitchFamily="34" charset="0"/>
              <a:buChar char="•"/>
              <a:defRPr/>
            </a:pPr>
            <a:r>
              <a:rPr lang="en-US" altLang="en-US" sz="1600" dirty="0" smtClean="0">
                <a:solidFill>
                  <a:schemeClr val="tx2">
                    <a:lumMod val="75000"/>
                  </a:schemeClr>
                </a:solidFill>
              </a:rPr>
              <a:t>Match patients with similar problems </a:t>
            </a:r>
            <a:r>
              <a:rPr lang="en-US" altLang="en-US" sz="1600" dirty="0" smtClean="0">
                <a:solidFill>
                  <a:schemeClr val="tx2">
                    <a:lumMod val="75000"/>
                  </a:schemeClr>
                </a:solidFill>
                <a:sym typeface="Wingdings" panose="05000000000000000000" pitchFamily="2" charset="2"/>
              </a:rPr>
              <a:t> cure</a:t>
            </a:r>
            <a:endParaRPr lang="en-US" altLang="en-US" sz="1600" dirty="0" smtClean="0">
              <a:solidFill>
                <a:schemeClr val="tx2">
                  <a:lumMod val="75000"/>
                </a:schemeClr>
              </a:solidFill>
            </a:endParaRP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63525"/>
            <a:ext cx="8229600" cy="1139825"/>
          </a:xfrm>
        </p:spPr>
        <p:txBody>
          <a:bodyPr/>
          <a:lstStyle/>
          <a:p>
            <a:r>
              <a:rPr lang="en-US" altLang="en-US" smtClean="0"/>
              <a:t>Data Mining Techniques...</a:t>
            </a:r>
          </a:p>
        </p:txBody>
      </p:sp>
      <p:sp>
        <p:nvSpPr>
          <p:cNvPr id="89091" name="Rectangle 3"/>
          <p:cNvSpPr>
            <a:spLocks noGrp="1" noChangeArrowheads="1"/>
          </p:cNvSpPr>
          <p:nvPr>
            <p:ph type="body" idx="1"/>
          </p:nvPr>
        </p:nvSpPr>
        <p:spPr/>
        <p:txBody>
          <a:bodyPr/>
          <a:lstStyle/>
          <a:p>
            <a:pPr>
              <a:buSzPct val="120000"/>
              <a:buFont typeface="Arial" panose="020B0604020202020204" pitchFamily="34" charset="0"/>
              <a:buChar char="•"/>
            </a:pPr>
            <a:r>
              <a:rPr lang="en-US" altLang="en-US" smtClean="0">
                <a:solidFill>
                  <a:srgbClr val="800000"/>
                </a:solidFill>
              </a:rPr>
              <a:t>Classification </a:t>
            </a:r>
            <a:r>
              <a:rPr lang="en-US" altLang="en-US" sz="2000" smtClean="0">
                <a:solidFill>
                  <a:srgbClr val="800000"/>
                </a:solidFill>
              </a:rPr>
              <a:t>[Predictive]</a:t>
            </a:r>
            <a:endParaRPr lang="en-US" altLang="en-US" smtClean="0">
              <a:solidFill>
                <a:srgbClr val="800000"/>
              </a:solidFill>
            </a:endParaRPr>
          </a:p>
          <a:p>
            <a:pPr>
              <a:buSzPct val="120000"/>
              <a:buFont typeface="Arial" panose="020B0604020202020204" pitchFamily="34" charset="0"/>
              <a:buChar char="•"/>
            </a:pPr>
            <a:r>
              <a:rPr lang="en-US" altLang="en-US" smtClean="0">
                <a:solidFill>
                  <a:srgbClr val="800000"/>
                </a:solidFill>
              </a:rPr>
              <a:t>Clustering </a:t>
            </a:r>
            <a:r>
              <a:rPr lang="en-US" altLang="en-US" sz="2000" smtClean="0">
                <a:solidFill>
                  <a:srgbClr val="800000"/>
                </a:solidFill>
              </a:rPr>
              <a:t>[Descriptive]</a:t>
            </a:r>
            <a:endParaRPr lang="en-US" altLang="en-US" smtClean="0">
              <a:solidFill>
                <a:srgbClr val="800000"/>
              </a:solidFill>
            </a:endParaRPr>
          </a:p>
          <a:p>
            <a:pPr>
              <a:buSzPct val="120000"/>
              <a:buFont typeface="Arial" panose="020B0604020202020204" pitchFamily="34" charset="0"/>
              <a:buChar char="•"/>
            </a:pPr>
            <a:r>
              <a:rPr lang="en-US" altLang="en-US" smtClean="0">
                <a:solidFill>
                  <a:srgbClr val="800000"/>
                </a:solidFill>
              </a:rPr>
              <a:t>Association Rule Discovery </a:t>
            </a:r>
            <a:r>
              <a:rPr lang="en-US" altLang="en-US" sz="2000" smtClean="0">
                <a:solidFill>
                  <a:srgbClr val="800000"/>
                </a:solidFill>
              </a:rPr>
              <a:t>[Descriptive]</a:t>
            </a:r>
            <a:endParaRPr lang="en-US" altLang="en-US" smtClean="0">
              <a:solidFill>
                <a:srgbClr val="800000"/>
              </a:solidFill>
            </a:endParaRPr>
          </a:p>
          <a:p>
            <a:pPr>
              <a:buSzPct val="120000"/>
              <a:buFont typeface="Arial" panose="020B0604020202020204" pitchFamily="34" charset="0"/>
              <a:buChar char="•"/>
            </a:pPr>
            <a:r>
              <a:rPr lang="en-US" altLang="en-US" smtClean="0">
                <a:solidFill>
                  <a:srgbClr val="800000"/>
                </a:solidFill>
              </a:rPr>
              <a:t>Sequential Pattern Discovery </a:t>
            </a:r>
            <a:r>
              <a:rPr lang="en-US" altLang="en-US" sz="2000" smtClean="0">
                <a:solidFill>
                  <a:srgbClr val="800000"/>
                </a:solidFill>
              </a:rPr>
              <a:t>[Descriptive]</a:t>
            </a:r>
            <a:endParaRPr lang="en-US" altLang="en-US" smtClean="0">
              <a:solidFill>
                <a:srgbClr val="800000"/>
              </a:solidFill>
            </a:endParaRPr>
          </a:p>
          <a:p>
            <a:pPr>
              <a:buSzPct val="120000"/>
              <a:buFont typeface="Arial" panose="020B0604020202020204" pitchFamily="34" charset="0"/>
              <a:buChar char="•"/>
            </a:pPr>
            <a:r>
              <a:rPr lang="en-US" altLang="en-US" smtClean="0">
                <a:solidFill>
                  <a:srgbClr val="800000"/>
                </a:solidFill>
              </a:rPr>
              <a:t>Regression </a:t>
            </a:r>
            <a:r>
              <a:rPr lang="en-US" altLang="en-US" sz="2000" smtClean="0">
                <a:solidFill>
                  <a:srgbClr val="800000"/>
                </a:solidFill>
              </a:rPr>
              <a:t>[Predictive]</a:t>
            </a:r>
            <a:endParaRPr lang="en-US" altLang="en-US" smtClean="0">
              <a:solidFill>
                <a:srgbClr val="800000"/>
              </a:solidFill>
            </a:endParaRPr>
          </a:p>
          <a:p>
            <a:pPr>
              <a:buSzPct val="120000"/>
              <a:buFont typeface="Arial" panose="020B0604020202020204" pitchFamily="34" charset="0"/>
              <a:buChar char="•"/>
            </a:pPr>
            <a:r>
              <a:rPr lang="en-US" altLang="en-US" smtClean="0">
                <a:solidFill>
                  <a:srgbClr val="800000"/>
                </a:solidFill>
              </a:rPr>
              <a:t>Deviation Detection </a:t>
            </a:r>
            <a:r>
              <a:rPr lang="en-US" altLang="en-US" sz="2000" smtClean="0">
                <a:solidFill>
                  <a:srgbClr val="800000"/>
                </a:solidFill>
              </a:rPr>
              <a:t>[Predictive]</a:t>
            </a: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smtClean="0"/>
              <a:t>Classification</a:t>
            </a:r>
          </a:p>
        </p:txBody>
      </p:sp>
      <p:sp>
        <p:nvSpPr>
          <p:cNvPr id="12291" name="Rectangle 3"/>
          <p:cNvSpPr>
            <a:spLocks noGrp="1" noChangeArrowheads="1"/>
          </p:cNvSpPr>
          <p:nvPr>
            <p:ph type="body" idx="1"/>
          </p:nvPr>
        </p:nvSpPr>
        <p:spPr>
          <a:xfrm>
            <a:off x="457200" y="1228725"/>
            <a:ext cx="8229600" cy="4530725"/>
          </a:xfrm>
        </p:spPr>
        <p:txBody>
          <a:bodyPr/>
          <a:lstStyle/>
          <a:p>
            <a:pPr eaLnBrk="1" hangingPunct="1">
              <a:lnSpc>
                <a:spcPct val="90000"/>
              </a:lnSpc>
              <a:buSzPct val="120000"/>
              <a:buFont typeface="Arial" panose="020B0604020202020204" pitchFamily="34" charset="0"/>
              <a:buChar char="•"/>
              <a:defRPr/>
            </a:pPr>
            <a:r>
              <a:rPr lang="en-US" altLang="en-US" sz="2000" dirty="0" smtClean="0">
                <a:solidFill>
                  <a:schemeClr val="tx2">
                    <a:lumMod val="75000"/>
                  </a:schemeClr>
                </a:solidFill>
              </a:rPr>
              <a:t>Classification is the process of predicting the class of a new item.</a:t>
            </a:r>
          </a:p>
          <a:p>
            <a:pPr eaLnBrk="1" hangingPunct="1">
              <a:lnSpc>
                <a:spcPct val="90000"/>
              </a:lnSpc>
              <a:buSzPct val="120000"/>
              <a:buFont typeface="Arial" panose="020B0604020202020204" pitchFamily="34" charset="0"/>
              <a:buChar char="•"/>
              <a:defRPr/>
            </a:pPr>
            <a:r>
              <a:rPr lang="en-US" altLang="en-US" sz="2000" dirty="0" smtClean="0">
                <a:solidFill>
                  <a:schemeClr val="tx2">
                    <a:lumMod val="75000"/>
                  </a:schemeClr>
                </a:solidFill>
              </a:rPr>
              <a:t>Categorize the new item and identify to which class it belongs </a:t>
            </a:r>
          </a:p>
          <a:p>
            <a:pPr eaLnBrk="1" hangingPunct="1">
              <a:lnSpc>
                <a:spcPct val="90000"/>
              </a:lnSpc>
              <a:buSzPct val="120000"/>
              <a:buFont typeface="Arial" panose="020B0604020202020204" pitchFamily="34" charset="0"/>
              <a:buChar char="•"/>
              <a:defRPr/>
            </a:pPr>
            <a:r>
              <a:rPr lang="en-US" altLang="en-US" sz="2000" dirty="0" smtClean="0">
                <a:solidFill>
                  <a:schemeClr val="tx2">
                    <a:lumMod val="75000"/>
                  </a:schemeClr>
                </a:solidFill>
              </a:rPr>
              <a:t>Example: A bank wants to classify its Home Loan Customers into groups according to their response to bank advertisements. The bank might use the classifications “Responds Rarely, Responds Sometimes, Responds Frequently”. </a:t>
            </a:r>
          </a:p>
          <a:p>
            <a:pPr eaLnBrk="1" hangingPunct="1">
              <a:lnSpc>
                <a:spcPct val="90000"/>
              </a:lnSpc>
              <a:buSzPct val="120000"/>
              <a:buFont typeface="Arial" panose="020B0604020202020204" pitchFamily="34" charset="0"/>
              <a:buChar char="•"/>
              <a:defRPr/>
            </a:pPr>
            <a:r>
              <a:rPr lang="en-US" altLang="en-US" sz="2000" dirty="0" smtClean="0">
                <a:solidFill>
                  <a:schemeClr val="tx2">
                    <a:lumMod val="75000"/>
                  </a:schemeClr>
                </a:solidFill>
              </a:rPr>
              <a:t>The bank will then attempt to find rules about the customers that respond Frequently and Sometimes. </a:t>
            </a:r>
          </a:p>
          <a:p>
            <a:pPr eaLnBrk="1" hangingPunct="1">
              <a:lnSpc>
                <a:spcPct val="90000"/>
              </a:lnSpc>
              <a:buSzPct val="120000"/>
              <a:buFont typeface="Arial" panose="020B0604020202020204" pitchFamily="34" charset="0"/>
              <a:buChar char="•"/>
              <a:defRPr/>
            </a:pPr>
            <a:r>
              <a:rPr lang="en-US" altLang="en-US" sz="2000" dirty="0" smtClean="0">
                <a:solidFill>
                  <a:schemeClr val="tx2">
                    <a:lumMod val="75000"/>
                  </a:schemeClr>
                </a:solidFill>
              </a:rPr>
              <a:t>The rules could be used to predict needs of potential customers.  </a:t>
            </a: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Technique for Classification</a:t>
            </a:r>
          </a:p>
        </p:txBody>
      </p:sp>
      <p:sp>
        <p:nvSpPr>
          <p:cNvPr id="13315" name="Rectangle 3"/>
          <p:cNvSpPr>
            <a:spLocks noGrp="1" noChangeArrowheads="1"/>
          </p:cNvSpPr>
          <p:nvPr>
            <p:ph type="body" idx="1"/>
          </p:nvPr>
        </p:nvSpPr>
        <p:spPr>
          <a:xfrm>
            <a:off x="485775" y="1636713"/>
            <a:ext cx="8229600" cy="4530725"/>
          </a:xfrm>
        </p:spPr>
        <p:txBody>
          <a:bodyPr/>
          <a:lstStyle/>
          <a:p>
            <a:pPr eaLnBrk="1" hangingPunct="1">
              <a:buSzPct val="112000"/>
              <a:buFont typeface="Arial" panose="020B0604020202020204" pitchFamily="34" charset="0"/>
              <a:buChar char="•"/>
              <a:defRPr/>
            </a:pPr>
            <a:r>
              <a:rPr lang="en-US" altLang="en-US" dirty="0" smtClean="0">
                <a:solidFill>
                  <a:schemeClr val="tx2">
                    <a:lumMod val="75000"/>
                  </a:schemeClr>
                </a:solidFill>
              </a:rPr>
              <a:t>Decision-Tree Classifiers</a:t>
            </a:r>
          </a:p>
        </p:txBody>
      </p:sp>
      <p:sp>
        <p:nvSpPr>
          <p:cNvPr id="92164" name="Text Box 6"/>
          <p:cNvSpPr txBox="1">
            <a:spLocks noChangeArrowheads="1"/>
          </p:cNvSpPr>
          <p:nvPr/>
        </p:nvSpPr>
        <p:spPr bwMode="auto">
          <a:xfrm>
            <a:off x="3886200" y="2895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1800">
              <a:latin typeface="Tahoma" panose="020B0604030504040204" pitchFamily="34" charset="0"/>
            </a:endParaRPr>
          </a:p>
        </p:txBody>
      </p:sp>
      <p:grpSp>
        <p:nvGrpSpPr>
          <p:cNvPr id="92165" name="Group 11"/>
          <p:cNvGrpSpPr>
            <a:grpSpLocks/>
          </p:cNvGrpSpPr>
          <p:nvPr/>
        </p:nvGrpSpPr>
        <p:grpSpPr bwMode="auto">
          <a:xfrm>
            <a:off x="3810000" y="2895600"/>
            <a:ext cx="685800" cy="457200"/>
            <a:chOff x="2400" y="1824"/>
            <a:chExt cx="432" cy="288"/>
          </a:xfrm>
        </p:grpSpPr>
        <p:sp>
          <p:nvSpPr>
            <p:cNvPr id="92214" name="Text Box 7"/>
            <p:cNvSpPr txBox="1">
              <a:spLocks noChangeArrowheads="1"/>
            </p:cNvSpPr>
            <p:nvPr/>
          </p:nvSpPr>
          <p:spPr bwMode="auto">
            <a:xfrm>
              <a:off x="2448" y="182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Job</a:t>
              </a:r>
            </a:p>
          </p:txBody>
        </p:sp>
        <p:sp>
          <p:nvSpPr>
            <p:cNvPr id="92215" name="Oval 8"/>
            <p:cNvSpPr>
              <a:spLocks noChangeArrowheads="1"/>
            </p:cNvSpPr>
            <p:nvPr/>
          </p:nvSpPr>
          <p:spPr bwMode="auto">
            <a:xfrm>
              <a:off x="2400" y="1824"/>
              <a:ext cx="432"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grpSp>
        <p:nvGrpSpPr>
          <p:cNvPr id="92166" name="Group 12"/>
          <p:cNvGrpSpPr>
            <a:grpSpLocks/>
          </p:cNvGrpSpPr>
          <p:nvPr/>
        </p:nvGrpSpPr>
        <p:grpSpPr bwMode="auto">
          <a:xfrm>
            <a:off x="1219200" y="4114800"/>
            <a:ext cx="1371600" cy="457200"/>
            <a:chOff x="1152" y="2400"/>
            <a:chExt cx="864" cy="288"/>
          </a:xfrm>
        </p:grpSpPr>
        <p:sp>
          <p:nvSpPr>
            <p:cNvPr id="92212" name="Text Box 9"/>
            <p:cNvSpPr txBox="1">
              <a:spLocks noChangeArrowheads="1"/>
            </p:cNvSpPr>
            <p:nvPr/>
          </p:nvSpPr>
          <p:spPr bwMode="auto">
            <a:xfrm>
              <a:off x="1248" y="24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Income</a:t>
              </a:r>
            </a:p>
          </p:txBody>
        </p:sp>
        <p:sp>
          <p:nvSpPr>
            <p:cNvPr id="92213" name="Oval 10"/>
            <p:cNvSpPr>
              <a:spLocks noChangeArrowheads="1"/>
            </p:cNvSpPr>
            <p:nvPr/>
          </p:nvSpPr>
          <p:spPr bwMode="auto">
            <a:xfrm>
              <a:off x="1152" y="2400"/>
              <a:ext cx="76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sp>
        <p:nvSpPr>
          <p:cNvPr id="92167" name="Text Box 13"/>
          <p:cNvSpPr txBox="1">
            <a:spLocks noChangeArrowheads="1"/>
          </p:cNvSpPr>
          <p:nvPr/>
        </p:nvSpPr>
        <p:spPr bwMode="auto">
          <a:xfrm>
            <a:off x="3886200" y="2895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Job</a:t>
            </a:r>
          </a:p>
        </p:txBody>
      </p:sp>
      <p:sp>
        <p:nvSpPr>
          <p:cNvPr id="92168" name="Oval 14"/>
          <p:cNvSpPr>
            <a:spLocks noChangeArrowheads="1"/>
          </p:cNvSpPr>
          <p:nvPr/>
        </p:nvSpPr>
        <p:spPr bwMode="auto">
          <a:xfrm>
            <a:off x="3810000" y="2895600"/>
            <a:ext cx="685800" cy="457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nvGrpSpPr>
          <p:cNvPr id="92169" name="Group 15"/>
          <p:cNvGrpSpPr>
            <a:grpSpLocks/>
          </p:cNvGrpSpPr>
          <p:nvPr/>
        </p:nvGrpSpPr>
        <p:grpSpPr bwMode="auto">
          <a:xfrm>
            <a:off x="3657600" y="4114800"/>
            <a:ext cx="1371600" cy="457200"/>
            <a:chOff x="1152" y="2400"/>
            <a:chExt cx="864" cy="288"/>
          </a:xfrm>
        </p:grpSpPr>
        <p:sp>
          <p:nvSpPr>
            <p:cNvPr id="92210" name="Text Box 16"/>
            <p:cNvSpPr txBox="1">
              <a:spLocks noChangeArrowheads="1"/>
            </p:cNvSpPr>
            <p:nvPr/>
          </p:nvSpPr>
          <p:spPr bwMode="auto">
            <a:xfrm>
              <a:off x="1248" y="24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Income</a:t>
              </a:r>
            </a:p>
          </p:txBody>
        </p:sp>
        <p:sp>
          <p:nvSpPr>
            <p:cNvPr id="92211" name="Oval 17"/>
            <p:cNvSpPr>
              <a:spLocks noChangeArrowheads="1"/>
            </p:cNvSpPr>
            <p:nvPr/>
          </p:nvSpPr>
          <p:spPr bwMode="auto">
            <a:xfrm>
              <a:off x="1152" y="2400"/>
              <a:ext cx="76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grpSp>
        <p:nvGrpSpPr>
          <p:cNvPr id="92170" name="Group 18"/>
          <p:cNvGrpSpPr>
            <a:grpSpLocks/>
          </p:cNvGrpSpPr>
          <p:nvPr/>
        </p:nvGrpSpPr>
        <p:grpSpPr bwMode="auto">
          <a:xfrm>
            <a:off x="5562600" y="4114800"/>
            <a:ext cx="1371600" cy="457200"/>
            <a:chOff x="1152" y="2400"/>
            <a:chExt cx="864" cy="288"/>
          </a:xfrm>
        </p:grpSpPr>
        <p:sp>
          <p:nvSpPr>
            <p:cNvPr id="92208" name="Text Box 19"/>
            <p:cNvSpPr txBox="1">
              <a:spLocks noChangeArrowheads="1"/>
            </p:cNvSpPr>
            <p:nvPr/>
          </p:nvSpPr>
          <p:spPr bwMode="auto">
            <a:xfrm>
              <a:off x="1248" y="24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Income</a:t>
              </a:r>
            </a:p>
          </p:txBody>
        </p:sp>
        <p:sp>
          <p:nvSpPr>
            <p:cNvPr id="92209" name="Oval 20"/>
            <p:cNvSpPr>
              <a:spLocks noChangeArrowheads="1"/>
            </p:cNvSpPr>
            <p:nvPr/>
          </p:nvSpPr>
          <p:spPr bwMode="auto">
            <a:xfrm>
              <a:off x="1152" y="2400"/>
              <a:ext cx="76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cxnSp>
        <p:nvCxnSpPr>
          <p:cNvPr id="92171" name="AutoShape 23"/>
          <p:cNvCxnSpPr>
            <a:cxnSpLocks noChangeShapeType="1"/>
            <a:stCxn id="92168" idx="3"/>
            <a:endCxn id="92213" idx="0"/>
          </p:cNvCxnSpPr>
          <p:nvPr/>
        </p:nvCxnSpPr>
        <p:spPr bwMode="auto">
          <a:xfrm flipH="1">
            <a:off x="1828800" y="3286125"/>
            <a:ext cx="2081213" cy="8286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72" name="AutoShape 24"/>
          <p:cNvCxnSpPr>
            <a:cxnSpLocks noChangeShapeType="1"/>
          </p:cNvCxnSpPr>
          <p:nvPr/>
        </p:nvCxnSpPr>
        <p:spPr bwMode="auto">
          <a:xfrm>
            <a:off x="4114800" y="3352800"/>
            <a:ext cx="114300" cy="762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73" name="AutoShape 26"/>
          <p:cNvCxnSpPr>
            <a:cxnSpLocks noChangeShapeType="1"/>
            <a:stCxn id="92168" idx="5"/>
            <a:endCxn id="92209" idx="0"/>
          </p:cNvCxnSpPr>
          <p:nvPr/>
        </p:nvCxnSpPr>
        <p:spPr bwMode="auto">
          <a:xfrm>
            <a:off x="4395788" y="3286125"/>
            <a:ext cx="1776412" cy="8286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74" name="Text Box 27"/>
          <p:cNvSpPr txBox="1">
            <a:spLocks noChangeArrowheads="1"/>
          </p:cNvSpPr>
          <p:nvPr/>
        </p:nvSpPr>
        <p:spPr bwMode="auto">
          <a:xfrm>
            <a:off x="2590800" y="3733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500">
                <a:latin typeface="Tahoma" panose="020B0604030504040204" pitchFamily="34" charset="0"/>
              </a:rPr>
              <a:t>Carpenter</a:t>
            </a:r>
          </a:p>
        </p:txBody>
      </p:sp>
      <p:sp>
        <p:nvSpPr>
          <p:cNvPr id="92175" name="Text Box 28"/>
          <p:cNvSpPr txBox="1">
            <a:spLocks noChangeArrowheads="1"/>
          </p:cNvSpPr>
          <p:nvPr/>
        </p:nvSpPr>
        <p:spPr bwMode="auto">
          <a:xfrm>
            <a:off x="4114800" y="35814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500">
                <a:latin typeface="Tahoma" panose="020B0604030504040204" pitchFamily="34" charset="0"/>
              </a:rPr>
              <a:t>Engineer</a:t>
            </a:r>
          </a:p>
        </p:txBody>
      </p:sp>
      <p:sp>
        <p:nvSpPr>
          <p:cNvPr id="92176" name="Text Box 29"/>
          <p:cNvSpPr txBox="1">
            <a:spLocks noChangeArrowheads="1"/>
          </p:cNvSpPr>
          <p:nvPr/>
        </p:nvSpPr>
        <p:spPr bwMode="auto">
          <a:xfrm>
            <a:off x="5486400" y="35052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500">
                <a:latin typeface="Tahoma" panose="020B0604030504040204" pitchFamily="34" charset="0"/>
              </a:rPr>
              <a:t>Doctor</a:t>
            </a:r>
          </a:p>
        </p:txBody>
      </p:sp>
      <p:grpSp>
        <p:nvGrpSpPr>
          <p:cNvPr id="92177" name="Group 31"/>
          <p:cNvGrpSpPr>
            <a:grpSpLocks/>
          </p:cNvGrpSpPr>
          <p:nvPr/>
        </p:nvGrpSpPr>
        <p:grpSpPr bwMode="auto">
          <a:xfrm>
            <a:off x="609600" y="5410200"/>
            <a:ext cx="990600" cy="457200"/>
            <a:chOff x="1152" y="2400"/>
            <a:chExt cx="864" cy="288"/>
          </a:xfrm>
        </p:grpSpPr>
        <p:sp>
          <p:nvSpPr>
            <p:cNvPr id="92206" name="Text Box 32"/>
            <p:cNvSpPr txBox="1">
              <a:spLocks noChangeArrowheads="1"/>
            </p:cNvSpPr>
            <p:nvPr/>
          </p:nvSpPr>
          <p:spPr bwMode="auto">
            <a:xfrm>
              <a:off x="1248" y="24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Bad</a:t>
              </a:r>
            </a:p>
          </p:txBody>
        </p:sp>
        <p:sp>
          <p:nvSpPr>
            <p:cNvPr id="92207" name="Oval 33"/>
            <p:cNvSpPr>
              <a:spLocks noChangeArrowheads="1"/>
            </p:cNvSpPr>
            <p:nvPr/>
          </p:nvSpPr>
          <p:spPr bwMode="auto">
            <a:xfrm>
              <a:off x="1152" y="2400"/>
              <a:ext cx="76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grpSp>
        <p:nvGrpSpPr>
          <p:cNvPr id="92178" name="Group 34"/>
          <p:cNvGrpSpPr>
            <a:grpSpLocks/>
          </p:cNvGrpSpPr>
          <p:nvPr/>
        </p:nvGrpSpPr>
        <p:grpSpPr bwMode="auto">
          <a:xfrm>
            <a:off x="1752600" y="5410200"/>
            <a:ext cx="1219200" cy="457200"/>
            <a:chOff x="1152" y="2400"/>
            <a:chExt cx="864" cy="288"/>
          </a:xfrm>
        </p:grpSpPr>
        <p:sp>
          <p:nvSpPr>
            <p:cNvPr id="92204" name="Text Box 35"/>
            <p:cNvSpPr txBox="1">
              <a:spLocks noChangeArrowheads="1"/>
            </p:cNvSpPr>
            <p:nvPr/>
          </p:nvSpPr>
          <p:spPr bwMode="auto">
            <a:xfrm>
              <a:off x="1248" y="24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Good</a:t>
              </a:r>
            </a:p>
          </p:txBody>
        </p:sp>
        <p:sp>
          <p:nvSpPr>
            <p:cNvPr id="92205" name="Oval 36"/>
            <p:cNvSpPr>
              <a:spLocks noChangeArrowheads="1"/>
            </p:cNvSpPr>
            <p:nvPr/>
          </p:nvSpPr>
          <p:spPr bwMode="auto">
            <a:xfrm>
              <a:off x="1152" y="2400"/>
              <a:ext cx="76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cxnSp>
        <p:nvCxnSpPr>
          <p:cNvPr id="92179" name="AutoShape 37"/>
          <p:cNvCxnSpPr>
            <a:cxnSpLocks noChangeShapeType="1"/>
            <a:stCxn id="92213" idx="3"/>
            <a:endCxn id="92207" idx="0"/>
          </p:cNvCxnSpPr>
          <p:nvPr/>
        </p:nvCxnSpPr>
        <p:spPr bwMode="auto">
          <a:xfrm flipH="1">
            <a:off x="1050925" y="4505325"/>
            <a:ext cx="346075" cy="904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80" name="AutoShape 39"/>
          <p:cNvCxnSpPr>
            <a:cxnSpLocks noChangeShapeType="1"/>
            <a:stCxn id="92205" idx="0"/>
            <a:endCxn id="92213" idx="5"/>
          </p:cNvCxnSpPr>
          <p:nvPr/>
        </p:nvCxnSpPr>
        <p:spPr bwMode="auto">
          <a:xfrm flipH="1" flipV="1">
            <a:off x="2260600" y="4505325"/>
            <a:ext cx="34925" cy="904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181" name="Group 40"/>
          <p:cNvGrpSpPr>
            <a:grpSpLocks/>
          </p:cNvGrpSpPr>
          <p:nvPr/>
        </p:nvGrpSpPr>
        <p:grpSpPr bwMode="auto">
          <a:xfrm>
            <a:off x="3352800" y="5410200"/>
            <a:ext cx="990600" cy="457200"/>
            <a:chOff x="1152" y="2400"/>
            <a:chExt cx="864" cy="288"/>
          </a:xfrm>
        </p:grpSpPr>
        <p:sp>
          <p:nvSpPr>
            <p:cNvPr id="92202" name="Text Box 41"/>
            <p:cNvSpPr txBox="1">
              <a:spLocks noChangeArrowheads="1"/>
            </p:cNvSpPr>
            <p:nvPr/>
          </p:nvSpPr>
          <p:spPr bwMode="auto">
            <a:xfrm>
              <a:off x="1248" y="24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Bad</a:t>
              </a:r>
            </a:p>
          </p:txBody>
        </p:sp>
        <p:sp>
          <p:nvSpPr>
            <p:cNvPr id="92203" name="Oval 42"/>
            <p:cNvSpPr>
              <a:spLocks noChangeArrowheads="1"/>
            </p:cNvSpPr>
            <p:nvPr/>
          </p:nvSpPr>
          <p:spPr bwMode="auto">
            <a:xfrm>
              <a:off x="1152" y="2400"/>
              <a:ext cx="76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grpSp>
        <p:nvGrpSpPr>
          <p:cNvPr id="92182" name="Group 46"/>
          <p:cNvGrpSpPr>
            <a:grpSpLocks/>
          </p:cNvGrpSpPr>
          <p:nvPr/>
        </p:nvGrpSpPr>
        <p:grpSpPr bwMode="auto">
          <a:xfrm>
            <a:off x="4419600" y="5410200"/>
            <a:ext cx="1219200" cy="457200"/>
            <a:chOff x="1152" y="2400"/>
            <a:chExt cx="864" cy="288"/>
          </a:xfrm>
        </p:grpSpPr>
        <p:sp>
          <p:nvSpPr>
            <p:cNvPr id="92200" name="Text Box 47"/>
            <p:cNvSpPr txBox="1">
              <a:spLocks noChangeArrowheads="1"/>
            </p:cNvSpPr>
            <p:nvPr/>
          </p:nvSpPr>
          <p:spPr bwMode="auto">
            <a:xfrm>
              <a:off x="1248" y="24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Good</a:t>
              </a:r>
            </a:p>
          </p:txBody>
        </p:sp>
        <p:sp>
          <p:nvSpPr>
            <p:cNvPr id="92201" name="Oval 48"/>
            <p:cNvSpPr>
              <a:spLocks noChangeArrowheads="1"/>
            </p:cNvSpPr>
            <p:nvPr/>
          </p:nvSpPr>
          <p:spPr bwMode="auto">
            <a:xfrm>
              <a:off x="1152" y="2400"/>
              <a:ext cx="76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grpSp>
        <p:nvGrpSpPr>
          <p:cNvPr id="92183" name="Group 49"/>
          <p:cNvGrpSpPr>
            <a:grpSpLocks/>
          </p:cNvGrpSpPr>
          <p:nvPr/>
        </p:nvGrpSpPr>
        <p:grpSpPr bwMode="auto">
          <a:xfrm>
            <a:off x="5867400" y="5334000"/>
            <a:ext cx="990600" cy="457200"/>
            <a:chOff x="1152" y="2400"/>
            <a:chExt cx="864" cy="288"/>
          </a:xfrm>
        </p:grpSpPr>
        <p:sp>
          <p:nvSpPr>
            <p:cNvPr id="92198" name="Text Box 50"/>
            <p:cNvSpPr txBox="1">
              <a:spLocks noChangeArrowheads="1"/>
            </p:cNvSpPr>
            <p:nvPr/>
          </p:nvSpPr>
          <p:spPr bwMode="auto">
            <a:xfrm>
              <a:off x="1248" y="24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Bad</a:t>
              </a:r>
            </a:p>
          </p:txBody>
        </p:sp>
        <p:sp>
          <p:nvSpPr>
            <p:cNvPr id="92199" name="Oval 51"/>
            <p:cNvSpPr>
              <a:spLocks noChangeArrowheads="1"/>
            </p:cNvSpPr>
            <p:nvPr/>
          </p:nvSpPr>
          <p:spPr bwMode="auto">
            <a:xfrm>
              <a:off x="1152" y="2400"/>
              <a:ext cx="76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grpSp>
        <p:nvGrpSpPr>
          <p:cNvPr id="92184" name="Group 52"/>
          <p:cNvGrpSpPr>
            <a:grpSpLocks/>
          </p:cNvGrpSpPr>
          <p:nvPr/>
        </p:nvGrpSpPr>
        <p:grpSpPr bwMode="auto">
          <a:xfrm>
            <a:off x="7010400" y="5334000"/>
            <a:ext cx="1219200" cy="457200"/>
            <a:chOff x="1152" y="2400"/>
            <a:chExt cx="864" cy="288"/>
          </a:xfrm>
        </p:grpSpPr>
        <p:sp>
          <p:nvSpPr>
            <p:cNvPr id="92196" name="Text Box 53"/>
            <p:cNvSpPr txBox="1">
              <a:spLocks noChangeArrowheads="1"/>
            </p:cNvSpPr>
            <p:nvPr/>
          </p:nvSpPr>
          <p:spPr bwMode="auto">
            <a:xfrm>
              <a:off x="1248" y="24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Good</a:t>
              </a:r>
            </a:p>
          </p:txBody>
        </p:sp>
        <p:sp>
          <p:nvSpPr>
            <p:cNvPr id="92197" name="Oval 54"/>
            <p:cNvSpPr>
              <a:spLocks noChangeArrowheads="1"/>
            </p:cNvSpPr>
            <p:nvPr/>
          </p:nvSpPr>
          <p:spPr bwMode="auto">
            <a:xfrm>
              <a:off x="1152" y="2400"/>
              <a:ext cx="76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grpSp>
      <p:cxnSp>
        <p:nvCxnSpPr>
          <p:cNvPr id="92185" name="AutoShape 57"/>
          <p:cNvCxnSpPr>
            <a:cxnSpLocks noChangeShapeType="1"/>
            <a:stCxn id="92203" idx="0"/>
            <a:endCxn id="92211" idx="3"/>
          </p:cNvCxnSpPr>
          <p:nvPr/>
        </p:nvCxnSpPr>
        <p:spPr bwMode="auto">
          <a:xfrm flipV="1">
            <a:off x="3794125" y="4505325"/>
            <a:ext cx="41275" cy="9048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86" name="AutoShape 58"/>
          <p:cNvCxnSpPr>
            <a:cxnSpLocks noChangeShapeType="1"/>
            <a:stCxn id="92201" idx="0"/>
            <a:endCxn id="92211" idx="6"/>
          </p:cNvCxnSpPr>
          <p:nvPr/>
        </p:nvCxnSpPr>
        <p:spPr bwMode="auto">
          <a:xfrm flipH="1" flipV="1">
            <a:off x="4876800" y="4343400"/>
            <a:ext cx="85725" cy="1066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87" name="AutoShape 59"/>
          <p:cNvCxnSpPr>
            <a:cxnSpLocks noChangeShapeType="1"/>
            <a:stCxn id="92199" idx="0"/>
            <a:endCxn id="92209" idx="4"/>
          </p:cNvCxnSpPr>
          <p:nvPr/>
        </p:nvCxnSpPr>
        <p:spPr bwMode="auto">
          <a:xfrm flipH="1" flipV="1">
            <a:off x="6172200" y="4572000"/>
            <a:ext cx="136525" cy="762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88" name="AutoShape 60"/>
          <p:cNvCxnSpPr>
            <a:cxnSpLocks noChangeShapeType="1"/>
            <a:stCxn id="92197" idx="0"/>
            <a:endCxn id="92209" idx="5"/>
          </p:cNvCxnSpPr>
          <p:nvPr/>
        </p:nvCxnSpPr>
        <p:spPr bwMode="auto">
          <a:xfrm flipH="1" flipV="1">
            <a:off x="6604000" y="4505325"/>
            <a:ext cx="949325" cy="8286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89" name="Text Box 61"/>
          <p:cNvSpPr txBox="1">
            <a:spLocks noChangeArrowheads="1"/>
          </p:cNvSpPr>
          <p:nvPr/>
        </p:nvSpPr>
        <p:spPr bwMode="auto">
          <a:xfrm>
            <a:off x="609600" y="4800600"/>
            <a:ext cx="685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500">
                <a:latin typeface="Tahoma" panose="020B0604030504040204" pitchFamily="34" charset="0"/>
              </a:rPr>
              <a:t>&lt;30K</a:t>
            </a:r>
          </a:p>
        </p:txBody>
      </p:sp>
      <p:sp>
        <p:nvSpPr>
          <p:cNvPr id="92190" name="Text Box 62"/>
          <p:cNvSpPr txBox="1">
            <a:spLocks noChangeArrowheads="1"/>
          </p:cNvSpPr>
          <p:nvPr/>
        </p:nvSpPr>
        <p:spPr bwMode="auto">
          <a:xfrm>
            <a:off x="3048000" y="4800600"/>
            <a:ext cx="685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500">
                <a:latin typeface="Tahoma" panose="020B0604030504040204" pitchFamily="34" charset="0"/>
              </a:rPr>
              <a:t>&lt;40K</a:t>
            </a:r>
          </a:p>
        </p:txBody>
      </p:sp>
      <p:sp>
        <p:nvSpPr>
          <p:cNvPr id="92191" name="Text Box 63"/>
          <p:cNvSpPr txBox="1">
            <a:spLocks noChangeArrowheads="1"/>
          </p:cNvSpPr>
          <p:nvPr/>
        </p:nvSpPr>
        <p:spPr bwMode="auto">
          <a:xfrm>
            <a:off x="5486400" y="4800600"/>
            <a:ext cx="685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500">
                <a:latin typeface="Tahoma" panose="020B0604030504040204" pitchFamily="34" charset="0"/>
              </a:rPr>
              <a:t>&lt;50K</a:t>
            </a:r>
          </a:p>
        </p:txBody>
      </p:sp>
      <p:sp>
        <p:nvSpPr>
          <p:cNvPr id="92192" name="Text Box 64"/>
          <p:cNvSpPr txBox="1">
            <a:spLocks noChangeArrowheads="1"/>
          </p:cNvSpPr>
          <p:nvPr/>
        </p:nvSpPr>
        <p:spPr bwMode="auto">
          <a:xfrm>
            <a:off x="1524000" y="4800600"/>
            <a:ext cx="685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500">
                <a:latin typeface="Tahoma" panose="020B0604030504040204" pitchFamily="34" charset="0"/>
              </a:rPr>
              <a:t>&gt;50K</a:t>
            </a:r>
          </a:p>
        </p:txBody>
      </p:sp>
      <p:sp>
        <p:nvSpPr>
          <p:cNvPr id="92193" name="Text Box 65"/>
          <p:cNvSpPr txBox="1">
            <a:spLocks noChangeArrowheads="1"/>
          </p:cNvSpPr>
          <p:nvPr/>
        </p:nvSpPr>
        <p:spPr bwMode="auto">
          <a:xfrm>
            <a:off x="4191000" y="4800600"/>
            <a:ext cx="685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500">
                <a:latin typeface="Tahoma" panose="020B0604030504040204" pitchFamily="34" charset="0"/>
              </a:rPr>
              <a:t>&gt;90K</a:t>
            </a:r>
          </a:p>
        </p:txBody>
      </p:sp>
      <p:sp>
        <p:nvSpPr>
          <p:cNvPr id="92194" name="Text Box 66"/>
          <p:cNvSpPr txBox="1">
            <a:spLocks noChangeArrowheads="1"/>
          </p:cNvSpPr>
          <p:nvPr/>
        </p:nvSpPr>
        <p:spPr bwMode="auto">
          <a:xfrm>
            <a:off x="7162800" y="4648200"/>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500">
                <a:latin typeface="Tahoma" panose="020B0604030504040204" pitchFamily="34" charset="0"/>
              </a:rPr>
              <a:t>&gt;100K</a:t>
            </a:r>
          </a:p>
        </p:txBody>
      </p:sp>
      <p:sp>
        <p:nvSpPr>
          <p:cNvPr id="13347" name="Text Box 67"/>
          <p:cNvSpPr txBox="1">
            <a:spLocks noChangeArrowheads="1"/>
          </p:cNvSpPr>
          <p:nvPr/>
        </p:nvSpPr>
        <p:spPr bwMode="auto">
          <a:xfrm>
            <a:off x="1219200" y="63246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defRPr/>
            </a:pPr>
            <a:r>
              <a:rPr lang="en-US" altLang="en-US" sz="1800" dirty="0" smtClean="0">
                <a:solidFill>
                  <a:schemeClr val="tx2">
                    <a:lumMod val="75000"/>
                  </a:schemeClr>
                </a:solidFill>
              </a:rPr>
              <a:t>Predicting credit risk of a person with the jobs specified.</a:t>
            </a: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smtClean="0"/>
              <a:t>Classification: Application 1</a:t>
            </a:r>
          </a:p>
        </p:txBody>
      </p:sp>
      <p:sp>
        <p:nvSpPr>
          <p:cNvPr id="22531" name="Rectangle 3"/>
          <p:cNvSpPr>
            <a:spLocks noGrp="1" noChangeArrowheads="1"/>
          </p:cNvSpPr>
          <p:nvPr>
            <p:ph type="body" idx="1"/>
          </p:nvPr>
        </p:nvSpPr>
        <p:spPr>
          <a:xfrm>
            <a:off x="271463" y="1009650"/>
            <a:ext cx="8415337" cy="4876800"/>
          </a:xfrm>
        </p:spPr>
        <p:txBody>
          <a:bodyPr/>
          <a:lstStyle/>
          <a:p>
            <a:pPr>
              <a:buSzPct val="120000"/>
              <a:buFont typeface="Arial" panose="020B0604020202020204" pitchFamily="34" charset="0"/>
              <a:buChar char="•"/>
              <a:defRPr/>
            </a:pPr>
            <a:r>
              <a:rPr lang="en-US" altLang="en-US" sz="2400" dirty="0" smtClean="0">
                <a:solidFill>
                  <a:schemeClr val="tx2">
                    <a:lumMod val="75000"/>
                  </a:schemeClr>
                </a:solidFill>
              </a:rPr>
              <a:t>Direct Marketing</a:t>
            </a:r>
          </a:p>
          <a:p>
            <a:pPr marL="800100" lvl="1" indent="-342900">
              <a:buSzPct val="120000"/>
              <a:buFont typeface="Arial" panose="020B0604020202020204" pitchFamily="34" charset="0"/>
              <a:buChar char="•"/>
              <a:defRPr/>
            </a:pPr>
            <a:r>
              <a:rPr lang="en-US" altLang="en-US" dirty="0" smtClean="0">
                <a:solidFill>
                  <a:schemeClr val="tx2">
                    <a:lumMod val="75000"/>
                  </a:schemeClr>
                </a:solidFill>
              </a:rPr>
              <a:t>Goal: Reduce cost of mailing by </a:t>
            </a:r>
            <a:r>
              <a:rPr lang="en-US" altLang="en-US" i="1" dirty="0" smtClean="0">
                <a:solidFill>
                  <a:schemeClr val="tx2">
                    <a:lumMod val="75000"/>
                  </a:schemeClr>
                </a:solidFill>
              </a:rPr>
              <a:t>targeting</a:t>
            </a:r>
            <a:r>
              <a:rPr lang="en-US" altLang="en-US" dirty="0" smtClean="0">
                <a:solidFill>
                  <a:schemeClr val="tx2">
                    <a:lumMod val="75000"/>
                  </a:schemeClr>
                </a:solidFill>
              </a:rPr>
              <a:t> a set of consumers likely to buy a new cell-phone product.</a:t>
            </a:r>
          </a:p>
          <a:p>
            <a:pPr marL="800100" lvl="1" indent="-342900">
              <a:buSzPct val="120000"/>
              <a:buFont typeface="Arial" panose="020B0604020202020204" pitchFamily="34" charset="0"/>
              <a:buChar char="•"/>
              <a:defRPr/>
            </a:pPr>
            <a:r>
              <a:rPr lang="en-US" altLang="en-US" dirty="0" smtClean="0">
                <a:solidFill>
                  <a:schemeClr val="tx2">
                    <a:lumMod val="75000"/>
                  </a:schemeClr>
                </a:solidFill>
              </a:rPr>
              <a:t>Approach:</a:t>
            </a:r>
          </a:p>
          <a:p>
            <a:pPr marL="1257300" lvl="2" indent="-342900">
              <a:buSzPct val="120000"/>
              <a:buFont typeface="Arial" panose="020B0604020202020204" pitchFamily="34" charset="0"/>
              <a:buChar char="•"/>
              <a:defRPr/>
            </a:pPr>
            <a:r>
              <a:rPr lang="en-US" altLang="en-US" sz="2000" dirty="0" smtClean="0">
                <a:solidFill>
                  <a:schemeClr val="tx2">
                    <a:lumMod val="75000"/>
                  </a:schemeClr>
                </a:solidFill>
              </a:rPr>
              <a:t>Use the data for a similar product introduced before. </a:t>
            </a:r>
          </a:p>
          <a:p>
            <a:pPr marL="1257300" lvl="2" indent="-342900">
              <a:buSzPct val="120000"/>
              <a:buFont typeface="Arial" panose="020B0604020202020204" pitchFamily="34" charset="0"/>
              <a:buChar char="•"/>
              <a:defRPr/>
            </a:pPr>
            <a:r>
              <a:rPr lang="en-US" altLang="en-US" sz="2000" dirty="0" smtClean="0">
                <a:solidFill>
                  <a:schemeClr val="tx2">
                    <a:lumMod val="75000"/>
                  </a:schemeClr>
                </a:solidFill>
              </a:rPr>
              <a:t>We know which customers decided to buy and which decided otherwise. This </a:t>
            </a:r>
            <a:r>
              <a:rPr lang="en-US" altLang="en-US" sz="2000" i="1" dirty="0" smtClean="0">
                <a:solidFill>
                  <a:schemeClr val="tx2">
                    <a:lumMod val="75000"/>
                  </a:schemeClr>
                </a:solidFill>
              </a:rPr>
              <a:t>{buy, don’t buy}</a:t>
            </a:r>
            <a:r>
              <a:rPr lang="en-US" altLang="en-US" sz="2000" dirty="0" smtClean="0">
                <a:solidFill>
                  <a:schemeClr val="tx2">
                    <a:lumMod val="75000"/>
                  </a:schemeClr>
                </a:solidFill>
              </a:rPr>
              <a:t> decision forms the </a:t>
            </a:r>
            <a:r>
              <a:rPr lang="en-US" altLang="en-US" sz="2000" i="1" dirty="0" smtClean="0">
                <a:solidFill>
                  <a:schemeClr val="tx2">
                    <a:lumMod val="75000"/>
                  </a:schemeClr>
                </a:solidFill>
              </a:rPr>
              <a:t>class attribute</a:t>
            </a:r>
            <a:r>
              <a:rPr lang="en-US" altLang="en-US" sz="2000" dirty="0" smtClean="0">
                <a:solidFill>
                  <a:schemeClr val="tx2">
                    <a:lumMod val="75000"/>
                  </a:schemeClr>
                </a:solidFill>
              </a:rPr>
              <a:t>.</a:t>
            </a:r>
          </a:p>
          <a:p>
            <a:pPr marL="1257300" lvl="2" indent="-342900">
              <a:buSzPct val="120000"/>
              <a:buFont typeface="Arial" panose="020B0604020202020204" pitchFamily="34" charset="0"/>
              <a:buChar char="•"/>
              <a:defRPr/>
            </a:pPr>
            <a:r>
              <a:rPr lang="en-US" altLang="en-US" sz="2000" dirty="0" smtClean="0">
                <a:solidFill>
                  <a:schemeClr val="tx2">
                    <a:lumMod val="75000"/>
                  </a:schemeClr>
                </a:solidFill>
              </a:rPr>
              <a:t>Collect various demographic, lifestyle, and company-interaction related information about all such customers.</a:t>
            </a:r>
          </a:p>
          <a:p>
            <a:pPr lvl="3">
              <a:buSzPct val="120000"/>
              <a:buFont typeface="Arial" panose="020B0604020202020204" pitchFamily="34" charset="0"/>
              <a:buChar char="•"/>
              <a:defRPr/>
            </a:pPr>
            <a:r>
              <a:rPr lang="en-US" altLang="en-US" sz="1800" dirty="0" smtClean="0">
                <a:solidFill>
                  <a:schemeClr val="tx2">
                    <a:lumMod val="75000"/>
                  </a:schemeClr>
                </a:solidFill>
              </a:rPr>
              <a:t>Type of business, where they stay, how much they earn, etc.</a:t>
            </a:r>
          </a:p>
          <a:p>
            <a:pPr marL="1257300" lvl="2" indent="-342900">
              <a:buSzPct val="120000"/>
              <a:buFont typeface="Arial" panose="020B0604020202020204" pitchFamily="34" charset="0"/>
              <a:buChar char="•"/>
              <a:defRPr/>
            </a:pPr>
            <a:r>
              <a:rPr lang="en-US" altLang="en-US" sz="2000" dirty="0" smtClean="0">
                <a:solidFill>
                  <a:schemeClr val="tx2">
                    <a:lumMod val="75000"/>
                  </a:schemeClr>
                </a:solidFill>
              </a:rPr>
              <a:t>Use this information as input attributes to learn a classifier model.</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altLang="en-US" smtClean="0"/>
              <a:t>Where does Big Data come from?</a:t>
            </a:r>
          </a:p>
        </p:txBody>
      </p:sp>
      <p:sp>
        <p:nvSpPr>
          <p:cNvPr id="2" name="Footer Placeholder 1"/>
          <p:cNvSpPr>
            <a:spLocks noGrp="1"/>
          </p:cNvSpPr>
          <p:nvPr>
            <p:ph type="ftr" sz="quarter" idx="11"/>
          </p:nvPr>
        </p:nvSpPr>
        <p:spPr>
          <a:xfrm>
            <a:off x="457200" y="6243638"/>
            <a:ext cx="2133600" cy="457200"/>
          </a:xfrm>
        </p:spPr>
        <p:txBody>
          <a:bodyPr/>
          <a:lstStyle/>
          <a:p>
            <a:pPr algn="l">
              <a:defRPr/>
            </a:pPr>
            <a:r>
              <a:rPr lang="en-US" dirty="0" smtClean="0"/>
              <a:t> </a:t>
            </a:r>
            <a:fld id="{6218B37C-127F-451A-852E-76013473FE43}" type="slidenum">
              <a:rPr lang="en-US" smtClean="0"/>
              <a:pPr algn="l">
                <a:defRPr/>
              </a:pPr>
              <a:t>6</a:t>
            </a:fld>
            <a:endParaRPr lang="en-US" dirty="0"/>
          </a:p>
        </p:txBody>
      </p:sp>
      <p:sp>
        <p:nvSpPr>
          <p:cNvPr id="5" name="Rounded Rectangle 4"/>
          <p:cNvSpPr/>
          <p:nvPr/>
        </p:nvSpPr>
        <p:spPr bwMode="auto">
          <a:xfrm>
            <a:off x="1600200" y="1524000"/>
            <a:ext cx="2286000" cy="762000"/>
          </a:xfrm>
          <a:prstGeom prst="roundRect">
            <a:avLst/>
          </a:prstGeom>
          <a:solidFill>
            <a:schemeClr val="accent2">
              <a:lumMod val="75000"/>
            </a:schemeClr>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wrap="none" anchor="ctr"/>
          <a:lstStyle/>
          <a:p>
            <a:pPr algn="ctr">
              <a:spcBef>
                <a:spcPct val="50000"/>
              </a:spcBef>
              <a:defRPr/>
            </a:pPr>
            <a:r>
              <a:rPr lang="en-US" b="1" dirty="0">
                <a:solidFill>
                  <a:schemeClr val="bg1"/>
                </a:solidFill>
                <a:effectLst>
                  <a:outerShdw blurRad="38100" dist="38100" dir="2700000" algn="tl">
                    <a:srgbClr val="000000">
                      <a:alpha val="43137"/>
                    </a:srgbClr>
                  </a:outerShdw>
                </a:effectLst>
              </a:rPr>
              <a:t>Enterprise</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“Dark Data”</a:t>
            </a:r>
          </a:p>
        </p:txBody>
      </p:sp>
      <p:sp>
        <p:nvSpPr>
          <p:cNvPr id="6" name="Rounded Rectangle 5"/>
          <p:cNvSpPr/>
          <p:nvPr/>
        </p:nvSpPr>
        <p:spPr bwMode="auto">
          <a:xfrm>
            <a:off x="4724400" y="1524000"/>
            <a:ext cx="2286000" cy="762000"/>
          </a:xfrm>
          <a:prstGeom prst="roundRect">
            <a:avLst/>
          </a:prstGeom>
          <a:solidFill>
            <a:schemeClr val="accent2">
              <a:lumMod val="75000"/>
            </a:schemeClr>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wrap="none" anchor="ctr"/>
          <a:lstStyle/>
          <a:p>
            <a:pPr algn="ctr">
              <a:spcBef>
                <a:spcPct val="50000"/>
              </a:spcBef>
              <a:defRPr/>
            </a:pPr>
            <a:r>
              <a:rPr lang="en-US" b="1" dirty="0">
                <a:solidFill>
                  <a:schemeClr val="bg1"/>
                </a:solidFill>
                <a:effectLst>
                  <a:outerShdw blurRad="38100" dist="38100" dir="2700000" algn="tl">
                    <a:srgbClr val="000000">
                      <a:alpha val="43137"/>
                    </a:srgbClr>
                  </a:outerShdw>
                </a:effectLst>
              </a:rPr>
              <a:t>Partner, Employee</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Customer, Supplier</a:t>
            </a:r>
          </a:p>
        </p:txBody>
      </p:sp>
      <p:sp>
        <p:nvSpPr>
          <p:cNvPr id="7" name="Rounded Rectangle 6"/>
          <p:cNvSpPr/>
          <p:nvPr/>
        </p:nvSpPr>
        <p:spPr bwMode="auto">
          <a:xfrm>
            <a:off x="914400" y="2971800"/>
            <a:ext cx="2286000" cy="762000"/>
          </a:xfrm>
          <a:prstGeom prst="roundRect">
            <a:avLst/>
          </a:prstGeom>
          <a:solidFill>
            <a:schemeClr val="accent2">
              <a:lumMod val="75000"/>
            </a:schemeClr>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wrap="none" anchor="ctr"/>
          <a:lstStyle/>
          <a:p>
            <a:pPr algn="ctr">
              <a:spcBef>
                <a:spcPct val="50000"/>
              </a:spcBef>
              <a:defRPr/>
            </a:pPr>
            <a:r>
              <a:rPr lang="en-US" b="1" dirty="0">
                <a:solidFill>
                  <a:schemeClr val="bg1"/>
                </a:solidFill>
                <a:effectLst>
                  <a:outerShdw blurRad="38100" dist="38100" dir="2700000" algn="tl">
                    <a:srgbClr val="000000">
                      <a:alpha val="43137"/>
                    </a:srgbClr>
                  </a:outerShdw>
                </a:effectLst>
                <a:latin typeface="Arial" charset="0"/>
              </a:rPr>
              <a:t>Public</a:t>
            </a:r>
          </a:p>
        </p:txBody>
      </p:sp>
      <p:sp>
        <p:nvSpPr>
          <p:cNvPr id="8" name="Rounded Rectangle 7"/>
          <p:cNvSpPr/>
          <p:nvPr/>
        </p:nvSpPr>
        <p:spPr bwMode="auto">
          <a:xfrm>
            <a:off x="5410200" y="2971800"/>
            <a:ext cx="2286000" cy="762000"/>
          </a:xfrm>
          <a:prstGeom prst="roundRect">
            <a:avLst/>
          </a:prstGeom>
          <a:solidFill>
            <a:schemeClr val="accent2">
              <a:lumMod val="75000"/>
            </a:schemeClr>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wrap="none" anchor="ctr"/>
          <a:lstStyle/>
          <a:p>
            <a:pPr algn="ctr">
              <a:spcBef>
                <a:spcPct val="50000"/>
              </a:spcBef>
              <a:defRPr/>
            </a:pPr>
            <a:r>
              <a:rPr lang="en-US" b="1" dirty="0">
                <a:solidFill>
                  <a:schemeClr val="bg1"/>
                </a:solidFill>
                <a:effectLst>
                  <a:outerShdw blurRad="38100" dist="38100" dir="2700000" algn="tl">
                    <a:srgbClr val="000000">
                      <a:alpha val="43137"/>
                    </a:srgbClr>
                  </a:outerShdw>
                </a:effectLst>
                <a:latin typeface="Arial" charset="0"/>
              </a:rPr>
              <a:t>Commercial</a:t>
            </a:r>
          </a:p>
        </p:txBody>
      </p:sp>
      <p:sp>
        <p:nvSpPr>
          <p:cNvPr id="9" name="Rounded Rectangle 8"/>
          <p:cNvSpPr/>
          <p:nvPr/>
        </p:nvSpPr>
        <p:spPr bwMode="auto">
          <a:xfrm>
            <a:off x="3124200" y="4191000"/>
            <a:ext cx="2286000" cy="762000"/>
          </a:xfrm>
          <a:prstGeom prst="roundRect">
            <a:avLst/>
          </a:prstGeom>
          <a:solidFill>
            <a:schemeClr val="accent2">
              <a:lumMod val="75000"/>
            </a:schemeClr>
          </a:solidFill>
          <a:ln w="12700" cap="flat" cmpd="sng" algn="ctr">
            <a:noFill/>
            <a:prstDash val="solid"/>
            <a:round/>
            <a:headEnd type="none" w="med" len="med"/>
            <a:tailEnd type="none" w="med" len="med"/>
          </a:ln>
          <a:effectLst>
            <a:innerShdw blurRad="63500" dist="50800" dir="2700000">
              <a:prstClr val="black">
                <a:alpha val="50000"/>
              </a:prstClr>
            </a:innerShdw>
          </a:effectLst>
        </p:spPr>
        <p:txBody>
          <a:bodyPr wrap="none" anchor="ctr"/>
          <a:lstStyle/>
          <a:p>
            <a:pPr algn="ctr">
              <a:spcBef>
                <a:spcPct val="50000"/>
              </a:spcBef>
              <a:defRPr/>
            </a:pPr>
            <a:r>
              <a:rPr lang="en-US" b="1" dirty="0">
                <a:solidFill>
                  <a:schemeClr val="bg1"/>
                </a:solidFill>
                <a:effectLst>
                  <a:outerShdw blurRad="38100" dist="38100" dir="2700000" algn="tl">
                    <a:srgbClr val="000000">
                      <a:alpha val="43137"/>
                    </a:srgbClr>
                  </a:outerShdw>
                </a:effectLst>
                <a:latin typeface="Arial" charset="0"/>
              </a:rPr>
              <a:t>Social Media</a:t>
            </a:r>
          </a:p>
        </p:txBody>
      </p:sp>
      <p:cxnSp>
        <p:nvCxnSpPr>
          <p:cNvPr id="16403" name="Straight Connector 10"/>
          <p:cNvCxnSpPr>
            <a:cxnSpLocks noChangeShapeType="1"/>
          </p:cNvCxnSpPr>
          <p:nvPr/>
        </p:nvCxnSpPr>
        <p:spPr bwMode="auto">
          <a:xfrm flipH="1">
            <a:off x="3886200" y="1905000"/>
            <a:ext cx="838200" cy="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16404" name="Straight Connector 12"/>
          <p:cNvCxnSpPr>
            <a:cxnSpLocks noChangeShapeType="1"/>
          </p:cNvCxnSpPr>
          <p:nvPr/>
        </p:nvCxnSpPr>
        <p:spPr bwMode="auto">
          <a:xfrm flipH="1">
            <a:off x="3200400" y="1905000"/>
            <a:ext cx="1524000" cy="144780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16405" name="Straight Connector 14"/>
          <p:cNvCxnSpPr>
            <a:cxnSpLocks noChangeShapeType="1"/>
          </p:cNvCxnSpPr>
          <p:nvPr/>
        </p:nvCxnSpPr>
        <p:spPr bwMode="auto">
          <a:xfrm flipH="1">
            <a:off x="4267200" y="2286000"/>
            <a:ext cx="1600200" cy="190500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16406" name="Straight Connector 16"/>
          <p:cNvCxnSpPr>
            <a:cxnSpLocks noChangeShapeType="1"/>
          </p:cNvCxnSpPr>
          <p:nvPr/>
        </p:nvCxnSpPr>
        <p:spPr bwMode="auto">
          <a:xfrm>
            <a:off x="5867400" y="2286000"/>
            <a:ext cx="685800" cy="68580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16407" name="Straight Connector 19"/>
          <p:cNvCxnSpPr>
            <a:cxnSpLocks noChangeShapeType="1"/>
          </p:cNvCxnSpPr>
          <p:nvPr/>
        </p:nvCxnSpPr>
        <p:spPr bwMode="auto">
          <a:xfrm>
            <a:off x="2743200" y="2286000"/>
            <a:ext cx="1524000" cy="190500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16408" name="Straight Connector 22"/>
          <p:cNvCxnSpPr>
            <a:cxnSpLocks noChangeShapeType="1"/>
          </p:cNvCxnSpPr>
          <p:nvPr/>
        </p:nvCxnSpPr>
        <p:spPr bwMode="auto">
          <a:xfrm flipH="1">
            <a:off x="2057400" y="2286000"/>
            <a:ext cx="685800" cy="68580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16409" name="Straight Connector 25"/>
          <p:cNvCxnSpPr>
            <a:cxnSpLocks noChangeShapeType="1"/>
          </p:cNvCxnSpPr>
          <p:nvPr/>
        </p:nvCxnSpPr>
        <p:spPr bwMode="auto">
          <a:xfrm>
            <a:off x="2057400" y="3733800"/>
            <a:ext cx="1066800" cy="83820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16410" name="Straight Connector 27"/>
          <p:cNvCxnSpPr>
            <a:cxnSpLocks noChangeShapeType="1"/>
          </p:cNvCxnSpPr>
          <p:nvPr/>
        </p:nvCxnSpPr>
        <p:spPr bwMode="auto">
          <a:xfrm flipH="1">
            <a:off x="5410200" y="3733800"/>
            <a:ext cx="1143000" cy="83820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16411" name="Straight Connector 29"/>
          <p:cNvCxnSpPr>
            <a:cxnSpLocks noChangeShapeType="1"/>
          </p:cNvCxnSpPr>
          <p:nvPr/>
        </p:nvCxnSpPr>
        <p:spPr bwMode="auto">
          <a:xfrm>
            <a:off x="3886200" y="1905000"/>
            <a:ext cx="1524000" cy="144780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16412" name="Straight Connector 31"/>
          <p:cNvCxnSpPr>
            <a:cxnSpLocks noChangeShapeType="1"/>
          </p:cNvCxnSpPr>
          <p:nvPr/>
        </p:nvCxnSpPr>
        <p:spPr bwMode="auto">
          <a:xfrm flipH="1">
            <a:off x="3200400" y="3352800"/>
            <a:ext cx="2209800" cy="0"/>
          </a:xfrm>
          <a:prstGeom prst="line">
            <a:avLst/>
          </a:prstGeom>
          <a:noFill/>
          <a:ln w="12700" algn="ctr">
            <a:solidFill>
              <a:schemeClr val="tx1"/>
            </a:solidFill>
            <a:round/>
            <a:headEnd/>
            <a:tailEnd type="none" w="lg" len="lg"/>
          </a:ln>
          <a:extLst>
            <a:ext uri="{909E8E84-426E-40DD-AFC4-6F175D3DCCD1}">
              <a14:hiddenFill xmlns:a14="http://schemas.microsoft.com/office/drawing/2010/main">
                <a:noFill/>
              </a14:hiddenFill>
            </a:ext>
          </a:extLst>
        </p:spPr>
      </p:cxnSp>
      <p:sp>
        <p:nvSpPr>
          <p:cNvPr id="16413" name="TextBox 32"/>
          <p:cNvSpPr txBox="1">
            <a:spLocks noChangeArrowheads="1"/>
          </p:cNvSpPr>
          <p:nvPr/>
        </p:nvSpPr>
        <p:spPr bwMode="auto">
          <a:xfrm>
            <a:off x="7486650" y="1447800"/>
            <a:ext cx="14970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Transactions</a:t>
            </a:r>
          </a:p>
        </p:txBody>
      </p:sp>
      <p:sp>
        <p:nvSpPr>
          <p:cNvPr id="16414" name="TextBox 33"/>
          <p:cNvSpPr txBox="1">
            <a:spLocks noChangeArrowheads="1"/>
          </p:cNvSpPr>
          <p:nvPr/>
        </p:nvSpPr>
        <p:spPr bwMode="auto">
          <a:xfrm>
            <a:off x="7500938" y="2286000"/>
            <a:ext cx="12620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Monitoring</a:t>
            </a:r>
          </a:p>
        </p:txBody>
      </p:sp>
      <p:sp>
        <p:nvSpPr>
          <p:cNvPr id="16415" name="TextBox 34"/>
          <p:cNvSpPr txBox="1">
            <a:spLocks noChangeArrowheads="1"/>
          </p:cNvSpPr>
          <p:nvPr/>
        </p:nvSpPr>
        <p:spPr bwMode="auto">
          <a:xfrm>
            <a:off x="7923213" y="3544888"/>
            <a:ext cx="9159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Sensor</a:t>
            </a:r>
          </a:p>
        </p:txBody>
      </p:sp>
      <p:sp>
        <p:nvSpPr>
          <p:cNvPr id="16416" name="TextBox 35"/>
          <p:cNvSpPr txBox="1">
            <a:spLocks noChangeArrowheads="1"/>
          </p:cNvSpPr>
          <p:nvPr/>
        </p:nvSpPr>
        <p:spPr bwMode="auto">
          <a:xfrm>
            <a:off x="1470025" y="4800600"/>
            <a:ext cx="11969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Economic</a:t>
            </a:r>
          </a:p>
        </p:txBody>
      </p:sp>
      <p:sp>
        <p:nvSpPr>
          <p:cNvPr id="16417" name="TextBox 36"/>
          <p:cNvSpPr txBox="1">
            <a:spLocks noChangeArrowheads="1"/>
          </p:cNvSpPr>
          <p:nvPr/>
        </p:nvSpPr>
        <p:spPr bwMode="auto">
          <a:xfrm>
            <a:off x="609600" y="4419600"/>
            <a:ext cx="12747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Population</a:t>
            </a:r>
          </a:p>
        </p:txBody>
      </p:sp>
      <p:sp>
        <p:nvSpPr>
          <p:cNvPr id="16418" name="TextBox 37"/>
          <p:cNvSpPr txBox="1">
            <a:spLocks noChangeArrowheads="1"/>
          </p:cNvSpPr>
          <p:nvPr/>
        </p:nvSpPr>
        <p:spPr bwMode="auto">
          <a:xfrm>
            <a:off x="6019800" y="4495800"/>
            <a:ext cx="12239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Sentiment</a:t>
            </a:r>
          </a:p>
        </p:txBody>
      </p:sp>
      <p:sp>
        <p:nvSpPr>
          <p:cNvPr id="16419" name="TextBox 58"/>
          <p:cNvSpPr txBox="1">
            <a:spLocks noChangeArrowheads="1"/>
          </p:cNvSpPr>
          <p:nvPr/>
        </p:nvSpPr>
        <p:spPr bwMode="auto">
          <a:xfrm>
            <a:off x="403225" y="1371600"/>
            <a:ext cx="7604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Email</a:t>
            </a:r>
          </a:p>
        </p:txBody>
      </p:sp>
      <p:sp>
        <p:nvSpPr>
          <p:cNvPr id="16420" name="TextBox 59"/>
          <p:cNvSpPr txBox="1">
            <a:spLocks noChangeArrowheads="1"/>
          </p:cNvSpPr>
          <p:nvPr/>
        </p:nvSpPr>
        <p:spPr bwMode="auto">
          <a:xfrm>
            <a:off x="276225" y="2362200"/>
            <a:ext cx="11715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Contracts</a:t>
            </a:r>
          </a:p>
        </p:txBody>
      </p:sp>
      <p:sp>
        <p:nvSpPr>
          <p:cNvPr id="16421" name="TextBox 60"/>
          <p:cNvSpPr txBox="1">
            <a:spLocks noChangeArrowheads="1"/>
          </p:cNvSpPr>
          <p:nvPr/>
        </p:nvSpPr>
        <p:spPr bwMode="auto">
          <a:xfrm>
            <a:off x="6745288" y="4992688"/>
            <a:ext cx="10302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Network</a:t>
            </a:r>
          </a:p>
        </p:txBody>
      </p:sp>
      <p:sp>
        <p:nvSpPr>
          <p:cNvPr id="16422" name="TextBox 61"/>
          <p:cNvSpPr txBox="1">
            <a:spLocks noChangeArrowheads="1"/>
          </p:cNvSpPr>
          <p:nvPr/>
        </p:nvSpPr>
        <p:spPr bwMode="auto">
          <a:xfrm>
            <a:off x="7224713" y="4114800"/>
            <a:ext cx="10048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Industry</a:t>
            </a:r>
          </a:p>
        </p:txBody>
      </p:sp>
      <p:sp>
        <p:nvSpPr>
          <p:cNvPr id="16423" name="TextBox 62"/>
          <p:cNvSpPr txBox="1">
            <a:spLocks noChangeArrowheads="1"/>
          </p:cNvSpPr>
          <p:nvPr/>
        </p:nvSpPr>
        <p:spPr bwMode="auto">
          <a:xfrm>
            <a:off x="76200" y="3733800"/>
            <a:ext cx="800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Credit</a:t>
            </a:r>
          </a:p>
        </p:txBody>
      </p:sp>
      <p:sp>
        <p:nvSpPr>
          <p:cNvPr id="16424" name="TextBox 84"/>
          <p:cNvSpPr txBox="1">
            <a:spLocks noChangeArrowheads="1"/>
          </p:cNvSpPr>
          <p:nvPr/>
        </p:nvSpPr>
        <p:spPr bwMode="auto">
          <a:xfrm>
            <a:off x="1295400" y="3962400"/>
            <a:ext cx="10525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t>Weather</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mtClean="0"/>
              <a:t>Classification: Application 2</a:t>
            </a:r>
          </a:p>
        </p:txBody>
      </p:sp>
      <p:sp>
        <p:nvSpPr>
          <p:cNvPr id="23555" name="Rectangle 3"/>
          <p:cNvSpPr>
            <a:spLocks noGrp="1" noChangeArrowheads="1"/>
          </p:cNvSpPr>
          <p:nvPr>
            <p:ph type="body" idx="1"/>
          </p:nvPr>
        </p:nvSpPr>
        <p:spPr>
          <a:xfrm>
            <a:off x="457200" y="1023938"/>
            <a:ext cx="8372475" cy="4605337"/>
          </a:xfrm>
        </p:spPr>
        <p:txBody>
          <a:bodyPr/>
          <a:lstStyle/>
          <a:p>
            <a:pPr>
              <a:lnSpc>
                <a:spcPct val="90000"/>
              </a:lnSpc>
              <a:buSzPct val="120000"/>
              <a:buFont typeface="Arial" panose="020B0604020202020204" pitchFamily="34" charset="0"/>
              <a:buChar char="•"/>
              <a:defRPr/>
            </a:pPr>
            <a:r>
              <a:rPr lang="en-US" altLang="en-US" sz="2400" dirty="0" smtClean="0">
                <a:solidFill>
                  <a:schemeClr val="tx2">
                    <a:lumMod val="75000"/>
                  </a:schemeClr>
                </a:solidFill>
              </a:rPr>
              <a:t>Fraud Detection</a:t>
            </a:r>
          </a:p>
          <a:p>
            <a:pPr marL="800100" lvl="1" indent="-342900">
              <a:lnSpc>
                <a:spcPct val="90000"/>
              </a:lnSpc>
              <a:buSzPct val="120000"/>
              <a:buFont typeface="Arial" panose="020B0604020202020204" pitchFamily="34" charset="0"/>
              <a:buChar char="•"/>
              <a:defRPr/>
            </a:pPr>
            <a:r>
              <a:rPr lang="en-US" altLang="en-US" dirty="0" smtClean="0">
                <a:solidFill>
                  <a:schemeClr val="tx2">
                    <a:lumMod val="75000"/>
                  </a:schemeClr>
                </a:solidFill>
              </a:rPr>
              <a:t>Goal: Predict fraudulent cases in credit card transactions.</a:t>
            </a:r>
          </a:p>
          <a:p>
            <a:pPr marL="800100" lvl="1" indent="-342900">
              <a:lnSpc>
                <a:spcPct val="90000"/>
              </a:lnSpc>
              <a:buSzPct val="120000"/>
              <a:buFont typeface="Arial" panose="020B0604020202020204" pitchFamily="34" charset="0"/>
              <a:buChar char="•"/>
              <a:defRPr/>
            </a:pPr>
            <a:r>
              <a:rPr lang="en-US" altLang="en-US" dirty="0" smtClean="0">
                <a:solidFill>
                  <a:schemeClr val="tx2">
                    <a:lumMod val="75000"/>
                  </a:schemeClr>
                </a:solidFill>
              </a:rPr>
              <a:t>Approach:</a:t>
            </a:r>
          </a:p>
          <a:p>
            <a:pPr marL="1257300" lvl="2" indent="-342900">
              <a:lnSpc>
                <a:spcPct val="90000"/>
              </a:lnSpc>
              <a:buSzPct val="120000"/>
              <a:buFont typeface="Arial" panose="020B0604020202020204" pitchFamily="34" charset="0"/>
              <a:buChar char="•"/>
              <a:defRPr/>
            </a:pPr>
            <a:r>
              <a:rPr lang="en-US" altLang="en-US" sz="2000" dirty="0" smtClean="0">
                <a:solidFill>
                  <a:schemeClr val="tx2">
                    <a:lumMod val="75000"/>
                  </a:schemeClr>
                </a:solidFill>
              </a:rPr>
              <a:t>Use credit card transactions and the information on its account-holder as attributes.</a:t>
            </a:r>
          </a:p>
          <a:p>
            <a:pPr lvl="4">
              <a:lnSpc>
                <a:spcPct val="90000"/>
              </a:lnSpc>
              <a:buSzPct val="120000"/>
              <a:buFont typeface="Arial" panose="020B0604020202020204" pitchFamily="34" charset="0"/>
              <a:buChar char="•"/>
              <a:defRPr/>
            </a:pPr>
            <a:r>
              <a:rPr lang="en-US" altLang="en-US" sz="1800" dirty="0" smtClean="0">
                <a:solidFill>
                  <a:schemeClr val="tx2">
                    <a:lumMod val="75000"/>
                  </a:schemeClr>
                </a:solidFill>
              </a:rPr>
              <a:t>When does a customer buy, what does he buy, how often he pays on time, etc.</a:t>
            </a:r>
          </a:p>
          <a:p>
            <a:pPr marL="1257300" lvl="2" indent="-342900">
              <a:lnSpc>
                <a:spcPct val="90000"/>
              </a:lnSpc>
              <a:buSzPct val="120000"/>
              <a:buFont typeface="Arial" panose="020B0604020202020204" pitchFamily="34" charset="0"/>
              <a:buChar char="•"/>
              <a:defRPr/>
            </a:pPr>
            <a:r>
              <a:rPr lang="en-US" altLang="en-US" sz="2000" dirty="0" smtClean="0">
                <a:solidFill>
                  <a:schemeClr val="tx2">
                    <a:lumMod val="75000"/>
                  </a:schemeClr>
                </a:solidFill>
              </a:rPr>
              <a:t>Label past transactions as fraud or fair transactions. This forms the class attribute.</a:t>
            </a:r>
          </a:p>
          <a:p>
            <a:pPr marL="1257300" lvl="2" indent="-342900">
              <a:lnSpc>
                <a:spcPct val="90000"/>
              </a:lnSpc>
              <a:buSzPct val="120000"/>
              <a:buFont typeface="Arial" panose="020B0604020202020204" pitchFamily="34" charset="0"/>
              <a:buChar char="•"/>
              <a:defRPr/>
            </a:pPr>
            <a:r>
              <a:rPr lang="en-US" altLang="en-US" sz="2000" dirty="0" smtClean="0">
                <a:solidFill>
                  <a:schemeClr val="tx2">
                    <a:lumMod val="75000"/>
                  </a:schemeClr>
                </a:solidFill>
              </a:rPr>
              <a:t>Learn a model for the class of the transactions.</a:t>
            </a:r>
          </a:p>
          <a:p>
            <a:pPr marL="1257300" lvl="2" indent="-342900">
              <a:lnSpc>
                <a:spcPct val="90000"/>
              </a:lnSpc>
              <a:buSzPct val="120000"/>
              <a:buFont typeface="Arial" panose="020B0604020202020204" pitchFamily="34" charset="0"/>
              <a:buChar char="•"/>
              <a:defRPr/>
            </a:pPr>
            <a:r>
              <a:rPr lang="en-US" altLang="en-US" sz="2000" dirty="0" smtClean="0">
                <a:solidFill>
                  <a:schemeClr val="tx2">
                    <a:lumMod val="75000"/>
                  </a:schemeClr>
                </a:solidFill>
              </a:rPr>
              <a:t>Use this model to detect fraud by observing credit card transactions on an account.</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mtClean="0"/>
              <a:t>Classification: Application 3</a:t>
            </a:r>
          </a:p>
        </p:txBody>
      </p:sp>
      <p:sp>
        <p:nvSpPr>
          <p:cNvPr id="25603" name="Rectangle 3"/>
          <p:cNvSpPr>
            <a:spLocks noGrp="1" noChangeArrowheads="1"/>
          </p:cNvSpPr>
          <p:nvPr>
            <p:ph type="body" idx="1"/>
          </p:nvPr>
        </p:nvSpPr>
        <p:spPr>
          <a:xfrm>
            <a:off x="457200" y="1014413"/>
            <a:ext cx="8229600" cy="4530725"/>
          </a:xfrm>
        </p:spPr>
        <p:txBody>
          <a:bodyPr/>
          <a:lstStyle/>
          <a:p>
            <a:pPr>
              <a:buSzPct val="120000"/>
              <a:buFont typeface="Arial" panose="020B0604020202020204" pitchFamily="34" charset="0"/>
              <a:buChar char="•"/>
              <a:defRPr/>
            </a:pPr>
            <a:r>
              <a:rPr lang="en-US" altLang="en-US" dirty="0" smtClean="0">
                <a:solidFill>
                  <a:schemeClr val="tx2">
                    <a:lumMod val="75000"/>
                  </a:schemeClr>
                </a:solidFill>
              </a:rPr>
              <a:t>Customer Attrition/Churn:</a:t>
            </a:r>
          </a:p>
          <a:p>
            <a:pPr marL="800100" lvl="1" indent="-342900">
              <a:buSzPct val="120000"/>
              <a:buFont typeface="Arial" panose="020B0604020202020204" pitchFamily="34" charset="0"/>
              <a:buChar char="•"/>
              <a:defRPr/>
            </a:pPr>
            <a:r>
              <a:rPr lang="en-US" altLang="en-US" dirty="0" smtClean="0">
                <a:solidFill>
                  <a:schemeClr val="tx2">
                    <a:lumMod val="75000"/>
                  </a:schemeClr>
                </a:solidFill>
              </a:rPr>
              <a:t>Goal: To predict whether a customer is likely to be lost to a competitor.</a:t>
            </a:r>
          </a:p>
          <a:p>
            <a:pPr marL="800100" lvl="1" indent="-342900">
              <a:buSzPct val="120000"/>
              <a:buFont typeface="Arial" panose="020B0604020202020204" pitchFamily="34" charset="0"/>
              <a:buChar char="•"/>
              <a:defRPr/>
            </a:pPr>
            <a:r>
              <a:rPr lang="en-US" altLang="en-US" dirty="0" smtClean="0">
                <a:solidFill>
                  <a:schemeClr val="tx2">
                    <a:lumMod val="75000"/>
                  </a:schemeClr>
                </a:solidFill>
              </a:rPr>
              <a:t>Approach:</a:t>
            </a:r>
          </a:p>
          <a:p>
            <a:pPr marL="1257300" lvl="2" indent="-342900">
              <a:buSzPct val="120000"/>
              <a:buFont typeface="Arial" panose="020B0604020202020204" pitchFamily="34" charset="0"/>
              <a:buChar char="•"/>
              <a:defRPr/>
            </a:pPr>
            <a:r>
              <a:rPr lang="en-US" altLang="en-US" dirty="0" smtClean="0">
                <a:solidFill>
                  <a:schemeClr val="tx2">
                    <a:lumMod val="75000"/>
                  </a:schemeClr>
                </a:solidFill>
              </a:rPr>
              <a:t>Use detailed record of transactions with each of the past and present customers, to find attributes.</a:t>
            </a:r>
          </a:p>
          <a:p>
            <a:pPr lvl="4">
              <a:buSzPct val="120000"/>
              <a:buFont typeface="Arial" panose="020B0604020202020204" pitchFamily="34" charset="0"/>
              <a:buChar char="•"/>
              <a:defRPr/>
            </a:pPr>
            <a:r>
              <a:rPr lang="en-US" altLang="en-US" dirty="0" smtClean="0">
                <a:solidFill>
                  <a:schemeClr val="tx2">
                    <a:lumMod val="75000"/>
                  </a:schemeClr>
                </a:solidFill>
              </a:rPr>
              <a:t>How often the customer calls, where he calls, what time-of-the day he calls most, his financial status, marital status, etc. </a:t>
            </a:r>
          </a:p>
          <a:p>
            <a:pPr marL="1257300" lvl="2" indent="-342900">
              <a:buSzPct val="120000"/>
              <a:buFont typeface="Arial" panose="020B0604020202020204" pitchFamily="34" charset="0"/>
              <a:buChar char="•"/>
              <a:defRPr/>
            </a:pPr>
            <a:r>
              <a:rPr lang="en-US" altLang="en-US" dirty="0" smtClean="0">
                <a:solidFill>
                  <a:schemeClr val="tx2">
                    <a:lumMod val="75000"/>
                  </a:schemeClr>
                </a:solidFill>
              </a:rPr>
              <a:t>Label the customers as loyal or disloyal.</a:t>
            </a:r>
          </a:p>
          <a:p>
            <a:pPr marL="1257300" lvl="2" indent="-342900">
              <a:buSzPct val="120000"/>
              <a:buFont typeface="Arial" panose="020B0604020202020204" pitchFamily="34" charset="0"/>
              <a:buChar char="•"/>
              <a:defRPr/>
            </a:pPr>
            <a:r>
              <a:rPr lang="en-US" altLang="en-US" dirty="0" smtClean="0">
                <a:solidFill>
                  <a:schemeClr val="tx2">
                    <a:lumMod val="75000"/>
                  </a:schemeClr>
                </a:solidFill>
              </a:rPr>
              <a:t>Find a model for loyalty.</a:t>
            </a: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mtClean="0"/>
              <a:t>Clustering</a:t>
            </a:r>
          </a:p>
        </p:txBody>
      </p:sp>
      <p:sp>
        <p:nvSpPr>
          <p:cNvPr id="14339" name="Rectangle 3"/>
          <p:cNvSpPr>
            <a:spLocks noGrp="1" noChangeArrowheads="1"/>
          </p:cNvSpPr>
          <p:nvPr>
            <p:ph type="body" idx="1"/>
          </p:nvPr>
        </p:nvSpPr>
        <p:spPr>
          <a:xfrm>
            <a:off x="436563" y="1158875"/>
            <a:ext cx="8270875" cy="4114800"/>
          </a:xfrm>
        </p:spPr>
        <p:txBody>
          <a:bodyPr/>
          <a:lstStyle/>
          <a:p>
            <a:pPr lvl="1" eaLnBrk="1" hangingPunct="1">
              <a:lnSpc>
                <a:spcPct val="90000"/>
              </a:lnSpc>
              <a:buClr>
                <a:schemeClr val="folHlink"/>
              </a:buClr>
              <a:buSzPct val="100000"/>
              <a:buFont typeface="Arial" panose="020B0604020202020204" pitchFamily="34" charset="0"/>
              <a:buChar char="•"/>
              <a:defRPr/>
            </a:pPr>
            <a:r>
              <a:rPr lang="en-US" altLang="en-US" sz="2200" dirty="0" smtClean="0">
                <a:solidFill>
                  <a:schemeClr val="tx2">
                    <a:lumMod val="75000"/>
                  </a:schemeClr>
                </a:solidFill>
              </a:rPr>
              <a:t>Clustering algorithms find groups of items that are similar. … It divides a data set so that records with similar content are in the same group, and groups are as different as possible from each other. </a:t>
            </a:r>
          </a:p>
          <a:p>
            <a:pPr lvl="1" eaLnBrk="1" hangingPunct="1">
              <a:lnSpc>
                <a:spcPct val="90000"/>
              </a:lnSpc>
              <a:buClr>
                <a:schemeClr val="folHlink"/>
              </a:buClr>
              <a:buSzPct val="100000"/>
              <a:buFont typeface="Arial" panose="020B0604020202020204" pitchFamily="34" charset="0"/>
              <a:buChar char="•"/>
              <a:defRPr/>
            </a:pPr>
            <a:endParaRPr lang="en-US" altLang="en-US" sz="2200" dirty="0" smtClean="0">
              <a:solidFill>
                <a:schemeClr val="tx2">
                  <a:lumMod val="75000"/>
                </a:schemeClr>
              </a:solidFill>
            </a:endParaRPr>
          </a:p>
          <a:p>
            <a:pPr lvl="1" eaLnBrk="1" hangingPunct="1">
              <a:lnSpc>
                <a:spcPct val="90000"/>
              </a:lnSpc>
              <a:buClr>
                <a:schemeClr val="folHlink"/>
              </a:buClr>
              <a:buSzPct val="100000"/>
              <a:buFont typeface="Arial" panose="020B0604020202020204" pitchFamily="34" charset="0"/>
              <a:buChar char="•"/>
              <a:defRPr/>
            </a:pPr>
            <a:r>
              <a:rPr lang="en-US" altLang="en-US" sz="2200" dirty="0" smtClean="0">
                <a:solidFill>
                  <a:schemeClr val="tx2">
                    <a:lumMod val="75000"/>
                  </a:schemeClr>
                </a:solidFill>
              </a:rPr>
              <a:t>Example: Insurance company could use clustering to group clients by their age, location and types of insurance purchased.</a:t>
            </a:r>
          </a:p>
          <a:p>
            <a:pPr lvl="1" eaLnBrk="1" hangingPunct="1">
              <a:lnSpc>
                <a:spcPct val="90000"/>
              </a:lnSpc>
              <a:buClr>
                <a:schemeClr val="folHlink"/>
              </a:buClr>
              <a:buSzPct val="100000"/>
              <a:buFont typeface="Arial" panose="020B0604020202020204" pitchFamily="34" charset="0"/>
              <a:buChar char="•"/>
              <a:defRPr/>
            </a:pPr>
            <a:endParaRPr lang="en-US" altLang="en-US" sz="2200" dirty="0" smtClean="0">
              <a:solidFill>
                <a:schemeClr val="tx2">
                  <a:lumMod val="75000"/>
                </a:schemeClr>
              </a:solidFill>
            </a:endParaRPr>
          </a:p>
          <a:p>
            <a:pPr lvl="1" eaLnBrk="1" hangingPunct="1">
              <a:lnSpc>
                <a:spcPct val="90000"/>
              </a:lnSpc>
              <a:buClr>
                <a:schemeClr val="folHlink"/>
              </a:buClr>
              <a:buSzPct val="100000"/>
              <a:buFont typeface="Arial" panose="020B0604020202020204" pitchFamily="34" charset="0"/>
              <a:buChar char="•"/>
              <a:defRPr/>
            </a:pPr>
            <a:r>
              <a:rPr lang="en-US" altLang="en-US" sz="2200" dirty="0" smtClean="0">
                <a:solidFill>
                  <a:schemeClr val="tx2">
                    <a:lumMod val="75000"/>
                  </a:schemeClr>
                </a:solidFill>
              </a:rPr>
              <a:t>The categories are unspecified and this is referred to as ‘unsupervised learning’ </a:t>
            </a:r>
            <a:br>
              <a:rPr lang="en-US" altLang="en-US" sz="2200" dirty="0" smtClean="0">
                <a:solidFill>
                  <a:schemeClr val="tx2">
                    <a:lumMod val="75000"/>
                  </a:schemeClr>
                </a:solidFill>
              </a:rPr>
            </a:br>
            <a:endParaRPr lang="en-US" altLang="en-US" sz="2200" dirty="0" smtClean="0">
              <a:solidFill>
                <a:schemeClr val="tx2">
                  <a:lumMod val="75000"/>
                </a:schemeClr>
              </a:solidFill>
            </a:endParaRPr>
          </a:p>
          <a:p>
            <a:pPr eaLnBrk="1" hangingPunct="1">
              <a:lnSpc>
                <a:spcPct val="90000"/>
              </a:lnSpc>
              <a:buFont typeface="Arial" panose="020B0604020202020204" pitchFamily="34" charset="0"/>
              <a:buChar char="•"/>
              <a:defRPr/>
            </a:pPr>
            <a:endParaRPr lang="en-US" altLang="en-US" sz="2200" dirty="0" smtClean="0">
              <a:solidFill>
                <a:schemeClr val="tx2">
                  <a:lumMod val="75000"/>
                </a:schemeClr>
              </a:solidFill>
            </a:endParaRPr>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63525"/>
            <a:ext cx="8229600" cy="1139825"/>
          </a:xfrm>
        </p:spPr>
        <p:txBody>
          <a:bodyPr/>
          <a:lstStyle/>
          <a:p>
            <a:pPr eaLnBrk="1" hangingPunct="1"/>
            <a:r>
              <a:rPr lang="en-US" altLang="en-US" smtClean="0"/>
              <a:t>Clustering continued</a:t>
            </a:r>
          </a:p>
        </p:txBody>
      </p:sp>
      <p:sp>
        <p:nvSpPr>
          <p:cNvPr id="15363" name="Rectangle 3"/>
          <p:cNvSpPr>
            <a:spLocks noGrp="1" noChangeArrowheads="1"/>
          </p:cNvSpPr>
          <p:nvPr>
            <p:ph type="body" idx="1"/>
          </p:nvPr>
        </p:nvSpPr>
        <p:spPr>
          <a:xfrm>
            <a:off x="457200" y="1122363"/>
            <a:ext cx="8229600" cy="4530725"/>
          </a:xfrm>
        </p:spPr>
        <p:txBody>
          <a:bodyPr/>
          <a:lstStyle/>
          <a:p>
            <a:pPr eaLnBrk="1" hangingPunct="1">
              <a:lnSpc>
                <a:spcPct val="80000"/>
              </a:lnSpc>
              <a:buFont typeface="Arial" panose="020B0604020202020204" pitchFamily="34" charset="0"/>
              <a:buChar char="•"/>
              <a:defRPr/>
            </a:pPr>
            <a:r>
              <a:rPr lang="en-US" altLang="en-US" sz="2400" dirty="0" smtClean="0">
                <a:solidFill>
                  <a:schemeClr val="tx2">
                    <a:lumMod val="75000"/>
                  </a:schemeClr>
                </a:solidFill>
              </a:rPr>
              <a:t>Group data into clusters</a:t>
            </a:r>
          </a:p>
          <a:p>
            <a:pPr lvl="1" eaLnBrk="1" hangingPunct="1">
              <a:lnSpc>
                <a:spcPct val="80000"/>
              </a:lnSpc>
              <a:buFont typeface="Arial" panose="020B0604020202020204" pitchFamily="34" charset="0"/>
              <a:buChar char="•"/>
              <a:defRPr/>
            </a:pPr>
            <a:r>
              <a:rPr lang="en-US" altLang="en-US" sz="2000" dirty="0" smtClean="0">
                <a:solidFill>
                  <a:schemeClr val="tx2">
                    <a:lumMod val="75000"/>
                  </a:schemeClr>
                </a:solidFill>
              </a:rPr>
              <a:t>Similar data is grouped in the same cluster</a:t>
            </a:r>
          </a:p>
          <a:p>
            <a:pPr lvl="1" eaLnBrk="1" hangingPunct="1">
              <a:lnSpc>
                <a:spcPct val="80000"/>
              </a:lnSpc>
              <a:buFont typeface="Arial" panose="020B0604020202020204" pitchFamily="34" charset="0"/>
              <a:buChar char="•"/>
              <a:defRPr/>
            </a:pPr>
            <a:r>
              <a:rPr lang="en-US" altLang="en-US" sz="2000" dirty="0" smtClean="0">
                <a:solidFill>
                  <a:schemeClr val="tx2">
                    <a:lumMod val="75000"/>
                  </a:schemeClr>
                </a:solidFill>
              </a:rPr>
              <a:t>Dissimilar data is grouped in the a different cluster</a:t>
            </a:r>
          </a:p>
          <a:p>
            <a:pPr eaLnBrk="1" hangingPunct="1">
              <a:lnSpc>
                <a:spcPct val="80000"/>
              </a:lnSpc>
              <a:buFont typeface="Arial" panose="020B0604020202020204" pitchFamily="34" charset="0"/>
              <a:buChar char="•"/>
              <a:defRPr/>
            </a:pPr>
            <a:endParaRPr lang="en-US" altLang="en-US" sz="2400" dirty="0" smtClean="0">
              <a:solidFill>
                <a:schemeClr val="tx2">
                  <a:lumMod val="75000"/>
                </a:schemeClr>
              </a:solidFill>
            </a:endParaRPr>
          </a:p>
          <a:p>
            <a:pPr eaLnBrk="1" hangingPunct="1">
              <a:lnSpc>
                <a:spcPct val="80000"/>
              </a:lnSpc>
              <a:buFont typeface="Arial" panose="020B0604020202020204" pitchFamily="34" charset="0"/>
              <a:buChar char="•"/>
              <a:defRPr/>
            </a:pPr>
            <a:r>
              <a:rPr lang="en-US" altLang="en-US" sz="2400" dirty="0" smtClean="0">
                <a:solidFill>
                  <a:schemeClr val="tx2">
                    <a:lumMod val="75000"/>
                  </a:schemeClr>
                </a:solidFill>
              </a:rPr>
              <a:t>How is this achieved ?</a:t>
            </a:r>
          </a:p>
          <a:p>
            <a:pPr lvl="1" eaLnBrk="1" hangingPunct="1">
              <a:lnSpc>
                <a:spcPct val="80000"/>
              </a:lnSpc>
              <a:buFont typeface="Arial" panose="020B0604020202020204" pitchFamily="34" charset="0"/>
              <a:buChar char="•"/>
              <a:defRPr/>
            </a:pPr>
            <a:r>
              <a:rPr lang="en-US" altLang="en-US" dirty="0" smtClean="0">
                <a:solidFill>
                  <a:schemeClr val="tx2">
                    <a:lumMod val="75000"/>
                  </a:schemeClr>
                </a:solidFill>
              </a:rPr>
              <a:t>Hierarchical</a:t>
            </a:r>
          </a:p>
          <a:p>
            <a:pPr lvl="2" eaLnBrk="1" hangingPunct="1">
              <a:lnSpc>
                <a:spcPct val="80000"/>
              </a:lnSpc>
              <a:buFont typeface="Arial" panose="020B0604020202020204" pitchFamily="34" charset="0"/>
              <a:buChar char="•"/>
              <a:defRPr/>
            </a:pPr>
            <a:r>
              <a:rPr lang="en-US" altLang="en-US" sz="2000" dirty="0" smtClean="0">
                <a:solidFill>
                  <a:schemeClr val="tx2">
                    <a:lumMod val="75000"/>
                  </a:schemeClr>
                </a:solidFill>
              </a:rPr>
              <a:t>Group data into t-trees</a:t>
            </a:r>
          </a:p>
          <a:p>
            <a:pPr lvl="1" eaLnBrk="1" hangingPunct="1">
              <a:lnSpc>
                <a:spcPct val="80000"/>
              </a:lnSpc>
              <a:buFont typeface="Arial" panose="020B0604020202020204" pitchFamily="34" charset="0"/>
              <a:buChar char="•"/>
              <a:defRPr/>
            </a:pPr>
            <a:r>
              <a:rPr lang="en-US" altLang="en-US" dirty="0" smtClean="0">
                <a:solidFill>
                  <a:schemeClr val="tx2">
                    <a:lumMod val="75000"/>
                  </a:schemeClr>
                </a:solidFill>
              </a:rPr>
              <a:t>K-Nearest Neighbor </a:t>
            </a:r>
          </a:p>
          <a:p>
            <a:pPr lvl="2" eaLnBrk="1" hangingPunct="1">
              <a:lnSpc>
                <a:spcPct val="80000"/>
              </a:lnSpc>
              <a:buFont typeface="Arial" panose="020B0604020202020204" pitchFamily="34" charset="0"/>
              <a:buChar char="•"/>
              <a:defRPr/>
            </a:pPr>
            <a:r>
              <a:rPr lang="en-US" altLang="en-US" sz="2400" dirty="0" smtClean="0">
                <a:solidFill>
                  <a:schemeClr val="tx2">
                    <a:lumMod val="75000"/>
                  </a:schemeClr>
                </a:solidFill>
              </a:rPr>
              <a:t>A classification method that classifies a point by calculating the distances between the point and points in the training data set. Then it assigns the point to the class that is most common among its k-nearest neighbors (where k is an integer)</a:t>
            </a:r>
          </a:p>
          <a:p>
            <a:pPr lvl="1" eaLnBrk="1" hangingPunct="1">
              <a:lnSpc>
                <a:spcPct val="80000"/>
              </a:lnSpc>
              <a:buFont typeface="Arial" panose="020B0604020202020204" pitchFamily="34" charset="0"/>
              <a:buChar char="•"/>
              <a:defRPr/>
            </a:pPr>
            <a:endParaRPr lang="en-US" altLang="en-US" dirty="0" smtClean="0">
              <a:solidFill>
                <a:schemeClr val="tx2">
                  <a:lumMod val="75000"/>
                </a:schemeClr>
              </a:solidFill>
            </a:endParaRPr>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mtClean="0"/>
              <a:t>Clustering: Application 1</a:t>
            </a:r>
          </a:p>
        </p:txBody>
      </p:sp>
      <p:sp>
        <p:nvSpPr>
          <p:cNvPr id="33795" name="Rectangle 3"/>
          <p:cNvSpPr>
            <a:spLocks noGrp="1" noChangeArrowheads="1"/>
          </p:cNvSpPr>
          <p:nvPr>
            <p:ph type="body" idx="1"/>
          </p:nvPr>
        </p:nvSpPr>
        <p:spPr>
          <a:xfrm>
            <a:off x="457200" y="1185863"/>
            <a:ext cx="8229600" cy="4530725"/>
          </a:xfrm>
        </p:spPr>
        <p:txBody>
          <a:bodyPr/>
          <a:lstStyle/>
          <a:p>
            <a:pPr>
              <a:buFont typeface="Arial" panose="020B0604020202020204" pitchFamily="34" charset="0"/>
              <a:buChar char="•"/>
              <a:defRPr/>
            </a:pPr>
            <a:r>
              <a:rPr lang="en-US" altLang="en-US" dirty="0" smtClean="0">
                <a:solidFill>
                  <a:schemeClr val="tx2">
                    <a:lumMod val="75000"/>
                  </a:schemeClr>
                </a:solidFill>
              </a:rPr>
              <a:t>Document Clustering:</a:t>
            </a:r>
          </a:p>
          <a:p>
            <a:pPr marL="800100" lvl="1" indent="-342900">
              <a:buFont typeface="Arial" panose="020B0604020202020204" pitchFamily="34" charset="0"/>
              <a:buChar char="•"/>
              <a:defRPr/>
            </a:pPr>
            <a:r>
              <a:rPr lang="en-US" altLang="en-US" dirty="0" smtClean="0">
                <a:solidFill>
                  <a:schemeClr val="tx2">
                    <a:lumMod val="75000"/>
                  </a:schemeClr>
                </a:solidFill>
              </a:rPr>
              <a:t>Goal: To find groups of documents that are similar to each other based on the important terms appearing in them.</a:t>
            </a:r>
          </a:p>
          <a:p>
            <a:pPr marL="800100" lvl="1" indent="-342900">
              <a:buFont typeface="Arial" panose="020B0604020202020204" pitchFamily="34" charset="0"/>
              <a:buChar char="•"/>
              <a:defRPr/>
            </a:pPr>
            <a:r>
              <a:rPr lang="en-US" altLang="en-US" dirty="0" smtClean="0">
                <a:solidFill>
                  <a:schemeClr val="tx2">
                    <a:lumMod val="75000"/>
                  </a:schemeClr>
                </a:solidFill>
              </a:rPr>
              <a:t>Approach: To identify frequently occurring terms in each document. Form a similarity measure based on the frequencies of different terms. Use it to cluster.</a:t>
            </a:r>
          </a:p>
          <a:p>
            <a:pPr marL="800100" lvl="1" indent="-342900">
              <a:buFont typeface="Arial" panose="020B0604020202020204" pitchFamily="34" charset="0"/>
              <a:buChar char="•"/>
              <a:defRPr/>
            </a:pPr>
            <a:r>
              <a:rPr lang="en-US" altLang="en-US" dirty="0" smtClean="0">
                <a:solidFill>
                  <a:schemeClr val="tx2">
                    <a:lumMod val="75000"/>
                  </a:schemeClr>
                </a:solidFill>
              </a:rPr>
              <a:t>Gain: Information Retrieval can utilize the clusters to relate a new document or search term to clustered documents.</a:t>
            </a:r>
            <a:endParaRPr lang="en-US" altLang="en-US" sz="3200" dirty="0" smtClean="0">
              <a:solidFill>
                <a:schemeClr val="tx2">
                  <a:lumMod val="75000"/>
                </a:schemeClr>
              </a:solidFill>
            </a:endParaRP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mtClean="0"/>
              <a:t>Clustering: Application 2</a:t>
            </a:r>
          </a:p>
        </p:txBody>
      </p:sp>
      <p:sp>
        <p:nvSpPr>
          <p:cNvPr id="31747" name="Rectangle 3"/>
          <p:cNvSpPr>
            <a:spLocks noGrp="1" noChangeArrowheads="1"/>
          </p:cNvSpPr>
          <p:nvPr>
            <p:ph type="body" idx="1"/>
          </p:nvPr>
        </p:nvSpPr>
        <p:spPr>
          <a:xfrm>
            <a:off x="457200" y="1219200"/>
            <a:ext cx="8178800" cy="4171950"/>
          </a:xfrm>
        </p:spPr>
        <p:txBody>
          <a:bodyPr/>
          <a:lstStyle/>
          <a:p>
            <a:pPr>
              <a:lnSpc>
                <a:spcPct val="90000"/>
              </a:lnSpc>
              <a:buFont typeface="Arial" panose="020B0604020202020204" pitchFamily="34" charset="0"/>
              <a:buChar char="•"/>
              <a:defRPr/>
            </a:pPr>
            <a:r>
              <a:rPr lang="en-US" altLang="en-US" sz="2400" dirty="0" smtClean="0">
                <a:solidFill>
                  <a:schemeClr val="tx2">
                    <a:lumMod val="75000"/>
                  </a:schemeClr>
                </a:solidFill>
              </a:rPr>
              <a:t>Market Segmentation:</a:t>
            </a:r>
          </a:p>
          <a:p>
            <a:pPr marL="800100" lvl="1" indent="-342900">
              <a:lnSpc>
                <a:spcPct val="90000"/>
              </a:lnSpc>
              <a:buFont typeface="Arial" panose="020B0604020202020204" pitchFamily="34" charset="0"/>
              <a:buChar char="•"/>
              <a:defRPr/>
            </a:pPr>
            <a:r>
              <a:rPr lang="en-US" altLang="en-US" dirty="0" smtClean="0">
                <a:solidFill>
                  <a:schemeClr val="tx2">
                    <a:lumMod val="75000"/>
                  </a:schemeClr>
                </a:solidFill>
              </a:rPr>
              <a:t>Goal: subdivide a market into distinct subsets of customers where any subset may conceivably be selected as a market target to be reached with a distinct marketing mix.</a:t>
            </a:r>
          </a:p>
          <a:p>
            <a:pPr marL="800100" lvl="1" indent="-342900">
              <a:lnSpc>
                <a:spcPct val="90000"/>
              </a:lnSpc>
              <a:buFont typeface="Arial" panose="020B0604020202020204" pitchFamily="34" charset="0"/>
              <a:buChar char="•"/>
              <a:defRPr/>
            </a:pPr>
            <a:r>
              <a:rPr lang="en-US" altLang="en-US" dirty="0" smtClean="0">
                <a:solidFill>
                  <a:schemeClr val="tx2">
                    <a:lumMod val="75000"/>
                  </a:schemeClr>
                </a:solidFill>
              </a:rPr>
              <a:t>Approach: </a:t>
            </a:r>
          </a:p>
          <a:p>
            <a:pPr marL="1257300" lvl="2" indent="-342900">
              <a:lnSpc>
                <a:spcPct val="90000"/>
              </a:lnSpc>
              <a:buFont typeface="Arial" panose="020B0604020202020204" pitchFamily="34" charset="0"/>
              <a:buChar char="•"/>
              <a:defRPr/>
            </a:pPr>
            <a:r>
              <a:rPr lang="en-US" altLang="en-US" sz="2000" dirty="0" smtClean="0">
                <a:solidFill>
                  <a:schemeClr val="tx2">
                    <a:lumMod val="75000"/>
                  </a:schemeClr>
                </a:solidFill>
              </a:rPr>
              <a:t>Collect different attributes of customers based on their geographical and lifestyle related information.</a:t>
            </a:r>
          </a:p>
          <a:p>
            <a:pPr marL="1257300" lvl="2" indent="-342900">
              <a:lnSpc>
                <a:spcPct val="90000"/>
              </a:lnSpc>
              <a:buFont typeface="Arial" panose="020B0604020202020204" pitchFamily="34" charset="0"/>
              <a:buChar char="•"/>
              <a:defRPr/>
            </a:pPr>
            <a:r>
              <a:rPr lang="en-US" altLang="en-US" sz="2000" dirty="0" smtClean="0">
                <a:solidFill>
                  <a:schemeClr val="tx2">
                    <a:lumMod val="75000"/>
                  </a:schemeClr>
                </a:solidFill>
              </a:rPr>
              <a:t>Find clusters of similar customers.</a:t>
            </a:r>
          </a:p>
          <a:p>
            <a:pPr marL="1257300" lvl="2" indent="-342900">
              <a:lnSpc>
                <a:spcPct val="90000"/>
              </a:lnSpc>
              <a:buFont typeface="Arial" panose="020B0604020202020204" pitchFamily="34" charset="0"/>
              <a:buChar char="•"/>
              <a:defRPr/>
            </a:pPr>
            <a:r>
              <a:rPr lang="en-US" altLang="en-US" sz="2000" dirty="0" smtClean="0">
                <a:solidFill>
                  <a:schemeClr val="tx2">
                    <a:lumMod val="75000"/>
                  </a:schemeClr>
                </a:solidFill>
              </a:rPr>
              <a:t>Measure the clustering quality by observing buying patterns of customers in same cluster vs. those from different clusters. </a:t>
            </a:r>
            <a:endParaRPr lang="en-US" altLang="en-US" dirty="0" smtClean="0">
              <a:solidFill>
                <a:schemeClr val="tx2">
                  <a:lumMod val="75000"/>
                </a:schemeClr>
              </a:solidFill>
            </a:endParaRP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mtClean="0"/>
              <a:t>Association Rule: Definition</a:t>
            </a:r>
          </a:p>
        </p:txBody>
      </p:sp>
      <p:sp>
        <p:nvSpPr>
          <p:cNvPr id="37891" name="Rectangle 3"/>
          <p:cNvSpPr>
            <a:spLocks noGrp="1" noChangeArrowheads="1"/>
          </p:cNvSpPr>
          <p:nvPr>
            <p:ph type="body" idx="1"/>
          </p:nvPr>
        </p:nvSpPr>
        <p:spPr>
          <a:xfrm>
            <a:off x="381000" y="847725"/>
            <a:ext cx="8305800" cy="4740275"/>
          </a:xfrm>
        </p:spPr>
        <p:txBody>
          <a:bodyPr/>
          <a:lstStyle/>
          <a:p>
            <a:pPr>
              <a:buSzPct val="110000"/>
              <a:buFont typeface="Arial" panose="020B0604020202020204" pitchFamily="34" charset="0"/>
              <a:buChar char="•"/>
              <a:defRPr/>
            </a:pPr>
            <a:r>
              <a:rPr lang="en-US" altLang="en-US" sz="2400" dirty="0" smtClean="0">
                <a:solidFill>
                  <a:schemeClr val="tx2">
                    <a:lumMod val="75000"/>
                  </a:schemeClr>
                </a:solidFill>
              </a:rPr>
              <a:t>Given a set of records each of which contain some number of items from a given collection;</a:t>
            </a:r>
          </a:p>
          <a:p>
            <a:pPr lvl="1">
              <a:buSzPct val="110000"/>
              <a:buFont typeface="Arial" panose="020B0604020202020204" pitchFamily="34" charset="0"/>
              <a:buChar char="•"/>
              <a:defRPr/>
            </a:pPr>
            <a:r>
              <a:rPr lang="en-US" altLang="en-US" dirty="0" smtClean="0">
                <a:solidFill>
                  <a:schemeClr val="tx2">
                    <a:lumMod val="75000"/>
                  </a:schemeClr>
                </a:solidFill>
              </a:rPr>
              <a:t>Produce dependency rules which will predict occurrence of an item based on occurrences of other items.</a:t>
            </a:r>
          </a:p>
          <a:p>
            <a:pPr>
              <a:buSzPct val="110000"/>
              <a:buFont typeface="Arial" panose="020B0604020202020204" pitchFamily="34" charset="0"/>
              <a:buChar char="•"/>
              <a:defRPr/>
            </a:pPr>
            <a:r>
              <a:rPr lang="en-US" altLang="en-US" sz="2400" dirty="0">
                <a:solidFill>
                  <a:schemeClr val="tx2">
                    <a:lumMod val="75000"/>
                  </a:schemeClr>
                </a:solidFill>
              </a:rPr>
              <a:t>Example: When a customer buys a hammer, then 90% of the time they will buy nails.</a:t>
            </a:r>
            <a:endParaRPr lang="en-US" altLang="en-US" sz="2400" dirty="0">
              <a:solidFill>
                <a:schemeClr val="tx2">
                  <a:lumMod val="75000"/>
                </a:schemeClr>
              </a:solidFill>
              <a:sym typeface="Wingdings" panose="05000000000000000000" pitchFamily="2" charset="2"/>
            </a:endParaRPr>
          </a:p>
          <a:p>
            <a:pPr>
              <a:buFont typeface="Arial" panose="020B0604020202020204" pitchFamily="34" charset="0"/>
              <a:buChar char="•"/>
              <a:defRPr/>
            </a:pPr>
            <a:endParaRPr lang="en-US" altLang="en-US" sz="2400" dirty="0">
              <a:solidFill>
                <a:schemeClr val="tx2">
                  <a:lumMod val="75000"/>
                </a:schemeClr>
              </a:solidFill>
            </a:endParaRPr>
          </a:p>
          <a:p>
            <a:pPr>
              <a:buFont typeface="Arial" panose="020B0604020202020204" pitchFamily="34" charset="0"/>
              <a:buChar char="•"/>
              <a:defRPr/>
            </a:pPr>
            <a:endParaRPr lang="en-US" altLang="en-US" dirty="0" smtClean="0">
              <a:solidFill>
                <a:schemeClr val="tx2">
                  <a:lumMod val="75000"/>
                </a:schemeClr>
              </a:solidFill>
            </a:endParaRPr>
          </a:p>
        </p:txBody>
      </p:sp>
      <p:graphicFrame>
        <p:nvGraphicFramePr>
          <p:cNvPr id="103428" name="Object 4"/>
          <p:cNvGraphicFramePr>
            <a:graphicFrameLocks noChangeAspect="1"/>
          </p:cNvGraphicFramePr>
          <p:nvPr/>
        </p:nvGraphicFramePr>
        <p:xfrm>
          <a:off x="457200" y="3795713"/>
          <a:ext cx="4181475" cy="2152650"/>
        </p:xfrm>
        <a:graphic>
          <a:graphicData uri="http://schemas.openxmlformats.org/presentationml/2006/ole">
            <mc:AlternateContent xmlns:mc="http://schemas.openxmlformats.org/markup-compatibility/2006">
              <mc:Choice xmlns:v="urn:schemas-microsoft-com:vml" Requires="v">
                <p:oleObj spid="_x0000_s103456" name="Document" r:id="rId3" imgW="3823716" imgH="1999488" progId="Word.Document.8">
                  <p:embed/>
                </p:oleObj>
              </mc:Choice>
              <mc:Fallback>
                <p:oleObj name="Document" r:id="rId3" imgW="3823716" imgH="199948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95713"/>
                        <a:ext cx="41814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29" name="Text Box 5"/>
          <p:cNvSpPr txBox="1">
            <a:spLocks noChangeArrowheads="1"/>
          </p:cNvSpPr>
          <p:nvPr/>
        </p:nvSpPr>
        <p:spPr bwMode="auto">
          <a:xfrm>
            <a:off x="4902200" y="3881438"/>
            <a:ext cx="3443288" cy="976312"/>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Times New Roman" panose="02020603050405020304" pitchFamily="18" charset="0"/>
              </a:rPr>
              <a:t>Rules Discovered:</a:t>
            </a:r>
          </a:p>
          <a:p>
            <a:r>
              <a:rPr lang="en-US" altLang="en-US" sz="2000">
                <a:latin typeface="Times New Roman" panose="02020603050405020304" pitchFamily="18" charset="0"/>
              </a:rPr>
              <a:t>    </a:t>
            </a:r>
            <a:r>
              <a:rPr lang="en-US" altLang="en-US">
                <a:solidFill>
                  <a:srgbClr val="CC0000"/>
                </a:solidFill>
                <a:latin typeface="Tahoma" panose="020B0604030504040204" pitchFamily="34" charset="0"/>
              </a:rPr>
              <a:t>{Milk} --&gt; {Coke}</a:t>
            </a:r>
          </a:p>
          <a:p>
            <a:r>
              <a:rPr lang="en-US" altLang="en-US">
                <a:solidFill>
                  <a:srgbClr val="CC0000"/>
                </a:solidFill>
                <a:latin typeface="Tahoma" panose="020B0604030504040204" pitchFamily="34" charset="0"/>
              </a:rPr>
              <a:t>    {Diaper, Milk} --&gt; {Beer}</a:t>
            </a:r>
            <a:endParaRPr lang="en-US" altLang="en-US" sz="2400">
              <a:latin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z="2800" smtClean="0"/>
              <a:t>Association Rule Discovery: Application 1</a:t>
            </a:r>
          </a:p>
        </p:txBody>
      </p:sp>
      <p:sp>
        <p:nvSpPr>
          <p:cNvPr id="38915" name="Rectangle 3"/>
          <p:cNvSpPr>
            <a:spLocks noGrp="1" noChangeArrowheads="1"/>
          </p:cNvSpPr>
          <p:nvPr>
            <p:ph type="body" idx="1"/>
          </p:nvPr>
        </p:nvSpPr>
        <p:spPr>
          <a:xfrm>
            <a:off x="457200" y="1466850"/>
            <a:ext cx="8178800" cy="4171950"/>
          </a:xfrm>
        </p:spPr>
        <p:txBody>
          <a:bodyPr/>
          <a:lstStyle/>
          <a:p>
            <a:pPr>
              <a:lnSpc>
                <a:spcPct val="90000"/>
              </a:lnSpc>
              <a:buSzPct val="113000"/>
              <a:buFont typeface="Arial" panose="020B0604020202020204" pitchFamily="34" charset="0"/>
              <a:buChar char="•"/>
              <a:defRPr/>
            </a:pPr>
            <a:r>
              <a:rPr lang="en-US" altLang="en-US" sz="2400" dirty="0" smtClean="0">
                <a:solidFill>
                  <a:schemeClr val="tx2">
                    <a:lumMod val="75000"/>
                  </a:schemeClr>
                </a:solidFill>
              </a:rPr>
              <a:t>Marketing and Sales Promotion:</a:t>
            </a:r>
            <a:endParaRPr lang="en-US" altLang="en-US" sz="2000" dirty="0" smtClean="0">
              <a:solidFill>
                <a:schemeClr val="tx2">
                  <a:lumMod val="75000"/>
                </a:schemeClr>
              </a:solidFill>
            </a:endParaRPr>
          </a:p>
          <a:p>
            <a:pPr marL="800100" lvl="1" indent="-342900">
              <a:lnSpc>
                <a:spcPct val="90000"/>
              </a:lnSpc>
              <a:buSzPct val="113000"/>
              <a:buFont typeface="Arial" panose="020B0604020202020204" pitchFamily="34" charset="0"/>
              <a:buChar char="•"/>
              <a:defRPr/>
            </a:pPr>
            <a:r>
              <a:rPr lang="en-US" altLang="en-US" dirty="0" smtClean="0">
                <a:solidFill>
                  <a:srgbClr val="FF0066"/>
                </a:solidFill>
              </a:rPr>
              <a:t>Let the rule discovered be</a:t>
            </a:r>
            <a:r>
              <a:rPr lang="en-US" altLang="en-US" i="1" dirty="0" smtClean="0">
                <a:solidFill>
                  <a:srgbClr val="FF0066"/>
                </a:solidFill>
              </a:rPr>
              <a:t> </a:t>
            </a:r>
          </a:p>
          <a:p>
            <a:pPr marL="457200" lvl="1" indent="0">
              <a:lnSpc>
                <a:spcPct val="90000"/>
              </a:lnSpc>
              <a:buSzPct val="113000"/>
              <a:buFont typeface="Wingdings" panose="05000000000000000000" pitchFamily="2" charset="2"/>
              <a:buNone/>
              <a:defRPr/>
            </a:pPr>
            <a:r>
              <a:rPr lang="en-US" altLang="en-US" i="1" dirty="0" smtClean="0">
                <a:solidFill>
                  <a:srgbClr val="FF0066"/>
                </a:solidFill>
              </a:rPr>
              <a:t> 			{Bagels, … } --&gt; {Potato Chips}</a:t>
            </a:r>
            <a:endParaRPr lang="en-US" altLang="en-US" dirty="0" smtClean="0"/>
          </a:p>
          <a:p>
            <a:pPr marL="800100" lvl="1" indent="-342900">
              <a:lnSpc>
                <a:spcPct val="90000"/>
              </a:lnSpc>
              <a:buSzPct val="113000"/>
              <a:buFont typeface="Arial" panose="020B0604020202020204" pitchFamily="34" charset="0"/>
              <a:buChar char="•"/>
              <a:defRPr/>
            </a:pPr>
            <a:r>
              <a:rPr lang="en-US" altLang="en-US" b="1" u="sng" dirty="0" smtClean="0">
                <a:solidFill>
                  <a:schemeClr val="tx2">
                    <a:lumMod val="75000"/>
                  </a:schemeClr>
                </a:solidFill>
              </a:rPr>
              <a:t>Potato Chips as consequent</a:t>
            </a:r>
            <a:r>
              <a:rPr lang="en-US" altLang="en-US" sz="2000" b="1" dirty="0" smtClean="0">
                <a:solidFill>
                  <a:schemeClr val="tx2">
                    <a:lumMod val="75000"/>
                  </a:schemeClr>
                </a:solidFill>
              </a:rPr>
              <a:t> </a:t>
            </a:r>
            <a:r>
              <a:rPr lang="en-US" altLang="en-US" sz="2000" dirty="0" smtClean="0">
                <a:solidFill>
                  <a:schemeClr val="tx2">
                    <a:lumMod val="75000"/>
                  </a:schemeClr>
                </a:solidFill>
              </a:rPr>
              <a:t>=&gt; </a:t>
            </a:r>
            <a:r>
              <a:rPr lang="en-US" altLang="en-US" dirty="0" smtClean="0">
                <a:solidFill>
                  <a:schemeClr val="tx2">
                    <a:lumMod val="75000"/>
                  </a:schemeClr>
                </a:solidFill>
              </a:rPr>
              <a:t>Can be used to determine what should be done to boost its sales.</a:t>
            </a:r>
          </a:p>
          <a:p>
            <a:pPr marL="800100" lvl="1" indent="-342900">
              <a:lnSpc>
                <a:spcPct val="90000"/>
              </a:lnSpc>
              <a:buSzPct val="113000"/>
              <a:buFont typeface="Arial" panose="020B0604020202020204" pitchFamily="34" charset="0"/>
              <a:buChar char="•"/>
              <a:defRPr/>
            </a:pPr>
            <a:r>
              <a:rPr lang="en-US" altLang="en-US" b="1" u="sng" dirty="0" smtClean="0">
                <a:solidFill>
                  <a:schemeClr val="tx2">
                    <a:lumMod val="75000"/>
                  </a:schemeClr>
                </a:solidFill>
              </a:rPr>
              <a:t>Bagels in the antecedent</a:t>
            </a:r>
            <a:r>
              <a:rPr lang="en-US" altLang="en-US" sz="2000" b="1" dirty="0" smtClean="0">
                <a:solidFill>
                  <a:schemeClr val="tx2">
                    <a:lumMod val="75000"/>
                  </a:schemeClr>
                </a:solidFill>
              </a:rPr>
              <a:t> </a:t>
            </a:r>
            <a:r>
              <a:rPr lang="en-US" altLang="en-US" sz="2000" dirty="0" smtClean="0">
                <a:solidFill>
                  <a:schemeClr val="tx2">
                    <a:lumMod val="75000"/>
                  </a:schemeClr>
                </a:solidFill>
              </a:rPr>
              <a:t>=&gt; C</a:t>
            </a:r>
            <a:r>
              <a:rPr lang="en-US" altLang="en-US" dirty="0" smtClean="0">
                <a:solidFill>
                  <a:schemeClr val="tx2">
                    <a:lumMod val="75000"/>
                  </a:schemeClr>
                </a:solidFill>
              </a:rPr>
              <a:t>an be used to see which products would be affected if the store discontinues selling bagels.</a:t>
            </a:r>
          </a:p>
          <a:p>
            <a:pPr marL="800100" lvl="1" indent="-342900">
              <a:lnSpc>
                <a:spcPct val="90000"/>
              </a:lnSpc>
              <a:buSzPct val="113000"/>
              <a:buFont typeface="Arial" panose="020B0604020202020204" pitchFamily="34" charset="0"/>
              <a:buChar char="•"/>
              <a:defRPr/>
            </a:pPr>
            <a:r>
              <a:rPr lang="en-US" altLang="en-US" b="1" u="sng" dirty="0" smtClean="0">
                <a:solidFill>
                  <a:schemeClr val="tx2">
                    <a:lumMod val="75000"/>
                  </a:schemeClr>
                </a:solidFill>
              </a:rPr>
              <a:t>Bagels in antecedent </a:t>
            </a:r>
            <a:r>
              <a:rPr lang="en-US" altLang="en-US" b="1" i="1" u="sng" dirty="0" smtClean="0">
                <a:solidFill>
                  <a:schemeClr val="tx2">
                    <a:lumMod val="75000"/>
                  </a:schemeClr>
                </a:solidFill>
              </a:rPr>
              <a:t>and</a:t>
            </a:r>
            <a:r>
              <a:rPr lang="en-US" altLang="en-US" b="1" u="sng" dirty="0" smtClean="0">
                <a:solidFill>
                  <a:schemeClr val="tx2">
                    <a:lumMod val="75000"/>
                  </a:schemeClr>
                </a:solidFill>
              </a:rPr>
              <a:t> Potato chips in consequent</a:t>
            </a:r>
            <a:r>
              <a:rPr lang="en-US" altLang="en-US" sz="2000" b="1" u="sng" dirty="0" smtClean="0">
                <a:solidFill>
                  <a:schemeClr val="tx2">
                    <a:lumMod val="75000"/>
                  </a:schemeClr>
                </a:solidFill>
              </a:rPr>
              <a:t> </a:t>
            </a:r>
            <a:r>
              <a:rPr lang="en-US" altLang="en-US" sz="2000" dirty="0" smtClean="0">
                <a:solidFill>
                  <a:schemeClr val="tx2">
                    <a:lumMod val="75000"/>
                  </a:schemeClr>
                </a:solidFill>
              </a:rPr>
              <a:t>=&gt; </a:t>
            </a:r>
            <a:r>
              <a:rPr lang="en-US" altLang="en-US" dirty="0" smtClean="0">
                <a:solidFill>
                  <a:schemeClr val="tx2">
                    <a:lumMod val="75000"/>
                  </a:schemeClr>
                </a:solidFill>
              </a:rPr>
              <a:t>Can be used to see what products should be sold with Bagels to promote sale of Potato chips!</a:t>
            </a:r>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z="2800" smtClean="0"/>
              <a:t>Association Rule Discovery: Application 2</a:t>
            </a:r>
          </a:p>
        </p:txBody>
      </p:sp>
      <p:sp>
        <p:nvSpPr>
          <p:cNvPr id="106499" name="Rectangle 3"/>
          <p:cNvSpPr>
            <a:spLocks noGrp="1" noChangeArrowheads="1"/>
          </p:cNvSpPr>
          <p:nvPr>
            <p:ph type="body" idx="1"/>
          </p:nvPr>
        </p:nvSpPr>
        <p:spPr>
          <a:xfrm>
            <a:off x="600075" y="1171575"/>
            <a:ext cx="8229600" cy="4530725"/>
          </a:xfrm>
        </p:spPr>
        <p:txBody>
          <a:bodyPr/>
          <a:lstStyle/>
          <a:p>
            <a:pPr>
              <a:buSzPct val="120000"/>
              <a:buFont typeface="Arial" panose="020B0604020202020204" pitchFamily="34" charset="0"/>
              <a:buChar char="•"/>
            </a:pPr>
            <a:r>
              <a:rPr lang="en-US" altLang="en-US" smtClean="0">
                <a:solidFill>
                  <a:srgbClr val="800000"/>
                </a:solidFill>
              </a:rPr>
              <a:t>Supermarket shelf management.</a:t>
            </a:r>
          </a:p>
          <a:p>
            <a:pPr marL="800100" lvl="1" indent="-342900">
              <a:buSzPct val="120000"/>
              <a:buFont typeface="Arial" panose="020B0604020202020204" pitchFamily="34" charset="0"/>
              <a:buChar char="•"/>
            </a:pPr>
            <a:r>
              <a:rPr lang="en-US" altLang="en-US" smtClean="0">
                <a:solidFill>
                  <a:srgbClr val="800000"/>
                </a:solidFill>
              </a:rPr>
              <a:t>Goal: To identify items that are bought together by sufficiently many customers.</a:t>
            </a:r>
          </a:p>
          <a:p>
            <a:pPr marL="800100" lvl="1" indent="-342900">
              <a:buSzPct val="120000"/>
              <a:buFont typeface="Arial" panose="020B0604020202020204" pitchFamily="34" charset="0"/>
              <a:buChar char="•"/>
            </a:pPr>
            <a:r>
              <a:rPr lang="en-US" altLang="en-US" smtClean="0">
                <a:solidFill>
                  <a:srgbClr val="800000"/>
                </a:solidFill>
              </a:rPr>
              <a:t>Approach: Process the point-of-sale data collected with barcode scanners to find dependencies among items.</a:t>
            </a:r>
          </a:p>
          <a:p>
            <a:pPr marL="800100" lvl="1" indent="-342900">
              <a:buSzPct val="120000"/>
              <a:buFont typeface="Arial" panose="020B0604020202020204" pitchFamily="34" charset="0"/>
              <a:buChar char="•"/>
            </a:pPr>
            <a:r>
              <a:rPr lang="en-US" altLang="en-US" smtClean="0">
                <a:solidFill>
                  <a:srgbClr val="800000"/>
                </a:solidFill>
              </a:rPr>
              <a:t>A classic rule --</a:t>
            </a:r>
          </a:p>
          <a:p>
            <a:pPr marL="1257300" lvl="2" indent="-342900">
              <a:buSzPct val="120000"/>
              <a:buFont typeface="Arial" panose="020B0604020202020204" pitchFamily="34" charset="0"/>
              <a:buChar char="•"/>
            </a:pPr>
            <a:r>
              <a:rPr lang="en-US" altLang="en-US" smtClean="0">
                <a:solidFill>
                  <a:srgbClr val="800000"/>
                </a:solidFill>
              </a:rPr>
              <a:t>If a customer buys diaper and milk, then he is very likely to buy beer.</a:t>
            </a:r>
          </a:p>
          <a:p>
            <a:pPr marL="1257300" lvl="2" indent="-342900">
              <a:buSzPct val="120000"/>
              <a:buFont typeface="Arial" panose="020B0604020202020204" pitchFamily="34" charset="0"/>
              <a:buChar char="•"/>
            </a:pPr>
            <a:r>
              <a:rPr lang="en-US" altLang="en-US" smtClean="0">
                <a:solidFill>
                  <a:srgbClr val="800000"/>
                </a:solidFill>
              </a:rPr>
              <a:t>So, don’t be surprised if you find six-packs stacked next to diapers!</a:t>
            </a:r>
            <a:endParaRPr lang="en-US" altLang="en-US" sz="2800" smtClean="0">
              <a:solidFill>
                <a:srgbClr val="800000"/>
              </a:solidFill>
            </a:endParaRPr>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23875" y="419100"/>
            <a:ext cx="8305800" cy="533400"/>
          </a:xfrm>
        </p:spPr>
        <p:txBody>
          <a:bodyPr/>
          <a:lstStyle/>
          <a:p>
            <a:r>
              <a:rPr lang="en-US" altLang="en-US" sz="2800" smtClean="0"/>
              <a:t>Association Rule Discovery: Application 3</a:t>
            </a:r>
          </a:p>
        </p:txBody>
      </p:sp>
      <p:sp>
        <p:nvSpPr>
          <p:cNvPr id="43011" name="Rectangle 3"/>
          <p:cNvSpPr>
            <a:spLocks noGrp="1" noChangeArrowheads="1"/>
          </p:cNvSpPr>
          <p:nvPr>
            <p:ph type="body" idx="1"/>
          </p:nvPr>
        </p:nvSpPr>
        <p:spPr>
          <a:xfrm>
            <a:off x="381000" y="1289050"/>
            <a:ext cx="8229600" cy="4530725"/>
          </a:xfrm>
        </p:spPr>
        <p:txBody>
          <a:bodyPr/>
          <a:lstStyle/>
          <a:p>
            <a:pPr>
              <a:buSzPct val="116000"/>
              <a:buFont typeface="Arial" panose="020B0604020202020204" pitchFamily="34" charset="0"/>
              <a:buChar char="•"/>
              <a:defRPr/>
            </a:pPr>
            <a:r>
              <a:rPr lang="en-US" altLang="en-US" sz="2400" dirty="0" smtClean="0">
                <a:solidFill>
                  <a:schemeClr val="tx2">
                    <a:lumMod val="75000"/>
                  </a:schemeClr>
                </a:solidFill>
              </a:rPr>
              <a:t>Inventory Management:</a:t>
            </a:r>
          </a:p>
          <a:p>
            <a:pPr lvl="1">
              <a:buSzPct val="116000"/>
              <a:buFont typeface="Arial" panose="020B0604020202020204" pitchFamily="34" charset="0"/>
              <a:buChar char="•"/>
              <a:defRPr/>
            </a:pPr>
            <a:r>
              <a:rPr lang="en-US" altLang="en-US" dirty="0" smtClean="0">
                <a:solidFill>
                  <a:schemeClr val="tx2">
                    <a:lumMod val="75000"/>
                  </a:schemeClr>
                </a:solidFill>
              </a:rPr>
              <a:t>Goal: A consumer appliance repair company wants to anticipate the nature of repairs on its consumer products and keep the service vehicles equipped with right parts to reduce on number of visits to consumer households.</a:t>
            </a:r>
          </a:p>
          <a:p>
            <a:pPr lvl="1">
              <a:buSzPct val="116000"/>
              <a:buFont typeface="Arial" panose="020B0604020202020204" pitchFamily="34" charset="0"/>
              <a:buChar char="•"/>
              <a:defRPr/>
            </a:pPr>
            <a:r>
              <a:rPr lang="en-US" altLang="en-US" dirty="0" smtClean="0">
                <a:solidFill>
                  <a:schemeClr val="tx2">
                    <a:lumMod val="75000"/>
                  </a:schemeClr>
                </a:solidFill>
              </a:rPr>
              <a:t>Approach: Process the data on tools and parts required in previous repairs at different consumer locations and discover the co-occurrence patterns.</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612" y="2422494"/>
            <a:ext cx="6697289" cy="702078"/>
          </a:xfrm>
        </p:spPr>
        <p:txBody>
          <a:bodyPr>
            <a:noAutofit/>
          </a:bodyPr>
          <a:lstStyle/>
          <a:p>
            <a:pPr defTabSz="571500">
              <a:defRPr/>
            </a:pPr>
            <a:r>
              <a:rPr lang="en-GB" sz="4050" dirty="0"/>
              <a:t>Types of Data</a:t>
            </a:r>
          </a:p>
        </p:txBody>
      </p:sp>
    </p:spTree>
    <p:extLst>
      <p:ext uri="{BB962C8B-B14F-4D97-AF65-F5344CB8AC3E}">
        <p14:creationId xmlns:p14="http://schemas.microsoft.com/office/powerpoint/2010/main" val="2979698343"/>
      </p:ext>
    </p:extLst>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365125"/>
            <a:ext cx="8534400" cy="533400"/>
          </a:xfrm>
        </p:spPr>
        <p:txBody>
          <a:bodyPr/>
          <a:lstStyle/>
          <a:p>
            <a:r>
              <a:rPr lang="en-US" altLang="en-US" smtClean="0"/>
              <a:t>Sequential Pattern Discovery</a:t>
            </a:r>
          </a:p>
        </p:txBody>
      </p:sp>
      <p:sp>
        <p:nvSpPr>
          <p:cNvPr id="46083" name="Rectangle 3"/>
          <p:cNvSpPr>
            <a:spLocks noGrp="1" noChangeArrowheads="1"/>
          </p:cNvSpPr>
          <p:nvPr>
            <p:ph type="body" idx="1"/>
          </p:nvPr>
        </p:nvSpPr>
        <p:spPr>
          <a:xfrm>
            <a:off x="328613" y="2571750"/>
            <a:ext cx="8229600" cy="4286250"/>
          </a:xfrm>
        </p:spPr>
        <p:txBody>
          <a:bodyPr/>
          <a:lstStyle/>
          <a:p>
            <a:pPr>
              <a:lnSpc>
                <a:spcPct val="90000"/>
              </a:lnSpc>
              <a:buClr>
                <a:schemeClr val="tx2">
                  <a:lumMod val="50000"/>
                </a:schemeClr>
              </a:buClr>
              <a:buSzPct val="120000"/>
              <a:buFont typeface="Arial" panose="020B0604020202020204" pitchFamily="34" charset="0"/>
              <a:buChar char="•"/>
              <a:defRPr/>
            </a:pPr>
            <a:r>
              <a:rPr lang="en-US" altLang="en-US" sz="2000" dirty="0">
                <a:solidFill>
                  <a:srgbClr val="800000"/>
                </a:solidFill>
              </a:rPr>
              <a:t>In telecommunications alarm logs, </a:t>
            </a:r>
          </a:p>
          <a:p>
            <a:pPr lvl="1">
              <a:buFont typeface="Arial" panose="020B0604020202020204" pitchFamily="34" charset="0"/>
              <a:buChar char="•"/>
              <a:defRPr/>
            </a:pPr>
            <a:r>
              <a:rPr lang="en-US" altLang="en-US" sz="2000" dirty="0">
                <a:solidFill>
                  <a:srgbClr val="800000"/>
                </a:solidFill>
                <a:ea typeface="+mn-ea"/>
                <a:cs typeface="+mn-cs"/>
              </a:rPr>
              <a:t>(</a:t>
            </a:r>
            <a:r>
              <a:rPr lang="en-US" altLang="en-US" sz="2000" dirty="0" err="1">
                <a:solidFill>
                  <a:srgbClr val="800000"/>
                </a:solidFill>
                <a:ea typeface="+mn-ea"/>
                <a:cs typeface="+mn-cs"/>
              </a:rPr>
              <a:t>Inverter_Problem</a:t>
            </a:r>
            <a:r>
              <a:rPr lang="en-US" altLang="en-US" sz="2000" dirty="0">
                <a:solidFill>
                  <a:srgbClr val="800000"/>
                </a:solidFill>
                <a:ea typeface="+mn-ea"/>
                <a:cs typeface="+mn-cs"/>
              </a:rPr>
              <a:t>  </a:t>
            </a:r>
            <a:r>
              <a:rPr lang="en-US" altLang="en-US" sz="2000" dirty="0" err="1">
                <a:solidFill>
                  <a:srgbClr val="800000"/>
                </a:solidFill>
                <a:ea typeface="+mn-ea"/>
                <a:cs typeface="+mn-cs"/>
              </a:rPr>
              <a:t>Excessive_Line_Current</a:t>
            </a:r>
            <a:r>
              <a:rPr lang="en-US" altLang="en-US" sz="2000" dirty="0">
                <a:solidFill>
                  <a:srgbClr val="800000"/>
                </a:solidFill>
                <a:ea typeface="+mn-ea"/>
                <a:cs typeface="+mn-cs"/>
              </a:rPr>
              <a:t>) </a:t>
            </a:r>
          </a:p>
          <a:p>
            <a:pPr lvl="1">
              <a:buFont typeface="Arial" panose="020B0604020202020204" pitchFamily="34" charset="0"/>
              <a:buChar char="•"/>
              <a:defRPr/>
            </a:pPr>
            <a:r>
              <a:rPr lang="en-US" altLang="en-US" sz="2000" dirty="0">
                <a:solidFill>
                  <a:srgbClr val="800000"/>
                </a:solidFill>
                <a:ea typeface="+mn-ea"/>
                <a:cs typeface="+mn-cs"/>
              </a:rPr>
              <a:t>        (</a:t>
            </a:r>
            <a:r>
              <a:rPr lang="en-US" altLang="en-US" sz="2000" dirty="0" err="1">
                <a:solidFill>
                  <a:srgbClr val="800000"/>
                </a:solidFill>
                <a:ea typeface="+mn-ea"/>
                <a:cs typeface="+mn-cs"/>
              </a:rPr>
              <a:t>Rectifier_Alarm</a:t>
            </a:r>
            <a:r>
              <a:rPr lang="en-US" altLang="en-US" sz="2000" dirty="0">
                <a:solidFill>
                  <a:srgbClr val="800000"/>
                </a:solidFill>
                <a:ea typeface="+mn-ea"/>
                <a:cs typeface="+mn-cs"/>
              </a:rPr>
              <a:t>) --&gt; (</a:t>
            </a:r>
            <a:r>
              <a:rPr lang="en-US" altLang="en-US" sz="2000" dirty="0" err="1">
                <a:solidFill>
                  <a:srgbClr val="800000"/>
                </a:solidFill>
                <a:ea typeface="+mn-ea"/>
                <a:cs typeface="+mn-cs"/>
              </a:rPr>
              <a:t>Fire_Alarm</a:t>
            </a:r>
            <a:r>
              <a:rPr lang="en-US" altLang="en-US" sz="2000" dirty="0">
                <a:solidFill>
                  <a:srgbClr val="800000"/>
                </a:solidFill>
                <a:ea typeface="+mn-ea"/>
                <a:cs typeface="+mn-cs"/>
              </a:rPr>
              <a:t>)</a:t>
            </a:r>
          </a:p>
          <a:p>
            <a:pPr>
              <a:lnSpc>
                <a:spcPct val="90000"/>
              </a:lnSpc>
              <a:buClr>
                <a:schemeClr val="tx2">
                  <a:lumMod val="50000"/>
                </a:schemeClr>
              </a:buClr>
              <a:buSzPct val="120000"/>
              <a:buFont typeface="Arial" panose="020B0604020202020204" pitchFamily="34" charset="0"/>
              <a:buChar char="•"/>
              <a:defRPr/>
            </a:pPr>
            <a:r>
              <a:rPr lang="en-US" altLang="en-US" sz="2000" dirty="0">
                <a:solidFill>
                  <a:srgbClr val="800000"/>
                </a:solidFill>
              </a:rPr>
              <a:t>In point-of-sale transaction sequences,</a:t>
            </a:r>
          </a:p>
          <a:p>
            <a:pPr lvl="1">
              <a:buFont typeface="Arial" panose="020B0604020202020204" pitchFamily="34" charset="0"/>
              <a:buChar char="•"/>
              <a:defRPr/>
            </a:pPr>
            <a:r>
              <a:rPr lang="en-US" altLang="en-US" sz="2000" dirty="0">
                <a:solidFill>
                  <a:srgbClr val="800000"/>
                </a:solidFill>
                <a:ea typeface="+mn-ea"/>
                <a:cs typeface="+mn-cs"/>
              </a:rPr>
              <a:t>Computer Bookstore:  </a:t>
            </a:r>
          </a:p>
          <a:p>
            <a:pPr marL="344487" lvl="1" indent="0">
              <a:buFont typeface="Wingdings" panose="05000000000000000000" pitchFamily="2" charset="2"/>
              <a:buNone/>
              <a:defRPr/>
            </a:pPr>
            <a:r>
              <a:rPr lang="en-US" altLang="en-US" sz="2000" dirty="0">
                <a:solidFill>
                  <a:srgbClr val="800000"/>
                </a:solidFill>
                <a:ea typeface="+mn-ea"/>
                <a:cs typeface="+mn-cs"/>
              </a:rPr>
              <a:t>	  (</a:t>
            </a:r>
            <a:r>
              <a:rPr lang="en-US" altLang="en-US" sz="2000" dirty="0" err="1">
                <a:solidFill>
                  <a:srgbClr val="800000"/>
                </a:solidFill>
                <a:ea typeface="+mn-ea"/>
                <a:cs typeface="+mn-cs"/>
              </a:rPr>
              <a:t>Intro_To_Visual_C</a:t>
            </a:r>
            <a:r>
              <a:rPr lang="en-US" altLang="en-US" sz="2000" dirty="0">
                <a:solidFill>
                  <a:srgbClr val="800000"/>
                </a:solidFill>
                <a:ea typeface="+mn-ea"/>
                <a:cs typeface="+mn-cs"/>
              </a:rPr>
              <a:t>)  (C++_Primer) --&gt; 							(</a:t>
            </a:r>
            <a:r>
              <a:rPr lang="en-US" altLang="en-US" sz="2000" dirty="0" err="1">
                <a:solidFill>
                  <a:srgbClr val="800000"/>
                </a:solidFill>
                <a:ea typeface="+mn-ea"/>
                <a:cs typeface="+mn-cs"/>
              </a:rPr>
              <a:t>Perl_for_dummies,Tcl_Tk</a:t>
            </a:r>
            <a:r>
              <a:rPr lang="en-US" altLang="en-US" sz="2000" dirty="0">
                <a:solidFill>
                  <a:srgbClr val="800000"/>
                </a:solidFill>
                <a:ea typeface="+mn-ea"/>
                <a:cs typeface="+mn-cs"/>
              </a:rPr>
              <a:t>)</a:t>
            </a:r>
          </a:p>
          <a:p>
            <a:pPr lvl="1">
              <a:buFont typeface="Arial" panose="020B0604020202020204" pitchFamily="34" charset="0"/>
              <a:buChar char="•"/>
              <a:defRPr/>
            </a:pPr>
            <a:r>
              <a:rPr lang="en-US" altLang="en-US" sz="2000" dirty="0">
                <a:solidFill>
                  <a:srgbClr val="800000"/>
                </a:solidFill>
                <a:ea typeface="+mn-ea"/>
                <a:cs typeface="+mn-cs"/>
              </a:rPr>
              <a:t>Athletic Apparel Store: </a:t>
            </a:r>
          </a:p>
          <a:p>
            <a:pPr marL="344487" lvl="1" indent="0">
              <a:buFont typeface="Wingdings" panose="05000000000000000000" pitchFamily="2" charset="2"/>
              <a:buNone/>
              <a:defRPr/>
            </a:pPr>
            <a:r>
              <a:rPr lang="en-US" altLang="en-US" sz="2000" dirty="0">
                <a:solidFill>
                  <a:srgbClr val="800000"/>
                </a:solidFill>
                <a:ea typeface="+mn-ea"/>
                <a:cs typeface="+mn-cs"/>
              </a:rPr>
              <a:t>	  (Shoes) (Racket, </a:t>
            </a:r>
            <a:r>
              <a:rPr lang="en-US" altLang="en-US" sz="2000" dirty="0" err="1">
                <a:solidFill>
                  <a:srgbClr val="800000"/>
                </a:solidFill>
                <a:ea typeface="+mn-ea"/>
                <a:cs typeface="+mn-cs"/>
              </a:rPr>
              <a:t>Racketball</a:t>
            </a:r>
            <a:r>
              <a:rPr lang="en-US" altLang="en-US" sz="2000" dirty="0">
                <a:solidFill>
                  <a:srgbClr val="800000"/>
                </a:solidFill>
                <a:ea typeface="+mn-ea"/>
                <a:cs typeface="+mn-cs"/>
              </a:rPr>
              <a:t>) --&gt; (</a:t>
            </a:r>
            <a:r>
              <a:rPr lang="en-US" altLang="en-US" sz="2000" dirty="0" err="1">
                <a:solidFill>
                  <a:srgbClr val="800000"/>
                </a:solidFill>
                <a:ea typeface="+mn-ea"/>
                <a:cs typeface="+mn-cs"/>
              </a:rPr>
              <a:t>Sports_Jacket</a:t>
            </a:r>
            <a:r>
              <a:rPr lang="en-US" altLang="en-US" sz="2000" dirty="0">
                <a:solidFill>
                  <a:srgbClr val="800000"/>
                </a:solidFill>
                <a:ea typeface="+mn-ea"/>
                <a:cs typeface="+mn-cs"/>
              </a:rPr>
              <a:t>)</a:t>
            </a:r>
          </a:p>
        </p:txBody>
      </p:sp>
      <p:sp>
        <p:nvSpPr>
          <p:cNvPr id="4" name="Rectangle 3"/>
          <p:cNvSpPr txBox="1">
            <a:spLocks noChangeArrowheads="1"/>
          </p:cNvSpPr>
          <p:nvPr/>
        </p:nvSpPr>
        <p:spPr bwMode="auto">
          <a:xfrm>
            <a:off x="252413" y="923925"/>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4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lnSpc>
                <a:spcPct val="90000"/>
              </a:lnSpc>
              <a:buClr>
                <a:schemeClr val="tx2">
                  <a:lumMod val="50000"/>
                </a:schemeClr>
              </a:buClr>
              <a:buSzPct val="120000"/>
              <a:buFont typeface="Arial" panose="020B0604020202020204" pitchFamily="34" charset="0"/>
              <a:buChar char="•"/>
              <a:defRPr/>
            </a:pPr>
            <a:r>
              <a:rPr lang="en-US" altLang="en-US" sz="2000" kern="0" dirty="0">
                <a:solidFill>
                  <a:srgbClr val="800000"/>
                </a:solidFill>
              </a:rPr>
              <a:t>Given is a set of objects, with each object associated with its own timeline of events, find rules that predict strong sequential dependencies among different events.</a:t>
            </a:r>
          </a:p>
          <a:p>
            <a:pPr>
              <a:lnSpc>
                <a:spcPct val="90000"/>
              </a:lnSpc>
              <a:buClr>
                <a:schemeClr val="tx2">
                  <a:lumMod val="50000"/>
                </a:schemeClr>
              </a:buClr>
              <a:buSzPct val="120000"/>
              <a:buFont typeface="Arial" panose="020B0604020202020204" pitchFamily="34" charset="0"/>
              <a:buChar char="•"/>
              <a:defRPr/>
            </a:pPr>
            <a:r>
              <a:rPr lang="en-US" altLang="en-US" sz="2000" kern="0" dirty="0">
                <a:solidFill>
                  <a:srgbClr val="800000"/>
                </a:solidFill>
              </a:rPr>
              <a:t>Rules are formed by first </a:t>
            </a:r>
            <a:r>
              <a:rPr lang="en-US" altLang="en-US" sz="2000" kern="0" dirty="0" smtClean="0">
                <a:solidFill>
                  <a:srgbClr val="800000"/>
                </a:solidFill>
              </a:rPr>
              <a:t>discovering </a:t>
            </a:r>
            <a:r>
              <a:rPr lang="en-US" altLang="en-US" sz="2000" kern="0" dirty="0">
                <a:solidFill>
                  <a:srgbClr val="800000"/>
                </a:solidFill>
              </a:rPr>
              <a:t>patterns. Event occurrences in the patterns are </a:t>
            </a:r>
            <a:r>
              <a:rPr lang="en-US" altLang="en-US" sz="2000" kern="0" dirty="0" smtClean="0">
                <a:solidFill>
                  <a:srgbClr val="800000"/>
                </a:solidFill>
              </a:rPr>
              <a:t>governed by timing constraints.</a:t>
            </a: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mtClean="0"/>
              <a:t>Regression</a:t>
            </a:r>
          </a:p>
        </p:txBody>
      </p:sp>
      <p:sp>
        <p:nvSpPr>
          <p:cNvPr id="112643" name="Rectangle 3"/>
          <p:cNvSpPr>
            <a:spLocks noGrp="1" noChangeArrowheads="1"/>
          </p:cNvSpPr>
          <p:nvPr>
            <p:ph type="body" idx="1"/>
          </p:nvPr>
        </p:nvSpPr>
        <p:spPr>
          <a:xfrm>
            <a:off x="381000" y="1219200"/>
            <a:ext cx="8229600" cy="4286250"/>
          </a:xfrm>
        </p:spPr>
        <p:txBody>
          <a:bodyPr/>
          <a:lstStyle/>
          <a:p>
            <a:pPr>
              <a:buSzPct val="120000"/>
              <a:buFont typeface="Arial" panose="020B0604020202020204" pitchFamily="34" charset="0"/>
              <a:buChar char="•"/>
            </a:pPr>
            <a:r>
              <a:rPr lang="en-US" altLang="en-US" sz="2400" smtClean="0">
                <a:solidFill>
                  <a:srgbClr val="800000"/>
                </a:solidFill>
              </a:rPr>
              <a:t>Predict a value of a given continuous valued variable based on the values of other variables, assuming a linear or nonlinear model of dependency.</a:t>
            </a:r>
          </a:p>
          <a:p>
            <a:pPr>
              <a:buSzPct val="120000"/>
              <a:buFont typeface="Arial" panose="020B0604020202020204" pitchFamily="34" charset="0"/>
              <a:buChar char="•"/>
            </a:pPr>
            <a:r>
              <a:rPr lang="en-US" altLang="en-US" sz="2400" smtClean="0">
                <a:solidFill>
                  <a:srgbClr val="800000"/>
                </a:solidFill>
              </a:rPr>
              <a:t>Greatly studied in statistics, neural network fields.</a:t>
            </a:r>
          </a:p>
          <a:p>
            <a:pPr>
              <a:buSzPct val="120000"/>
              <a:buFont typeface="Arial" panose="020B0604020202020204" pitchFamily="34" charset="0"/>
              <a:buChar char="•"/>
            </a:pPr>
            <a:r>
              <a:rPr lang="en-US" altLang="en-US" sz="2400" smtClean="0">
                <a:solidFill>
                  <a:srgbClr val="800000"/>
                </a:solidFill>
              </a:rPr>
              <a:t>Examples:</a:t>
            </a:r>
          </a:p>
          <a:p>
            <a:pPr marL="800100" lvl="1" indent="-342900">
              <a:buSzPct val="120000"/>
              <a:buFont typeface="Arial" panose="020B0604020202020204" pitchFamily="34" charset="0"/>
              <a:buChar char="•"/>
            </a:pPr>
            <a:r>
              <a:rPr lang="en-US" altLang="en-US" smtClean="0">
                <a:solidFill>
                  <a:srgbClr val="800000"/>
                </a:solidFill>
              </a:rPr>
              <a:t>Predicting sales amounts of new product based on advertising expenditure.</a:t>
            </a:r>
          </a:p>
          <a:p>
            <a:pPr marL="800100" lvl="1" indent="-342900">
              <a:buSzPct val="120000"/>
              <a:buFont typeface="Arial" panose="020B0604020202020204" pitchFamily="34" charset="0"/>
              <a:buChar char="•"/>
            </a:pPr>
            <a:r>
              <a:rPr lang="en-US" altLang="en-US" smtClean="0">
                <a:solidFill>
                  <a:srgbClr val="800000"/>
                </a:solidFill>
              </a:rPr>
              <a:t>Predicting wind velocities as a function of temperature, humidity, air pressure, etc.</a:t>
            </a:r>
          </a:p>
          <a:p>
            <a:pPr marL="800100" lvl="1" indent="-342900">
              <a:buSzPct val="120000"/>
              <a:buFont typeface="Arial" panose="020B0604020202020204" pitchFamily="34" charset="0"/>
              <a:buChar char="•"/>
            </a:pPr>
            <a:r>
              <a:rPr lang="en-US" altLang="en-US" smtClean="0">
                <a:solidFill>
                  <a:srgbClr val="800000"/>
                </a:solidFill>
              </a:rPr>
              <a:t>Time series prediction of stock market indices.</a:t>
            </a:r>
            <a:endParaRPr lang="en-US" altLang="en-US" sz="3200" smtClean="0">
              <a:solidFill>
                <a:srgbClr val="800000"/>
              </a:solidFill>
            </a:endParaRP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a:bodyPr>
          <a:lstStyle/>
          <a:p>
            <a:pPr eaLnBrk="1" hangingPunct="1">
              <a:buFont typeface="Arial" charset="0"/>
              <a:buChar char="•"/>
              <a:defRPr/>
            </a:pPr>
            <a:r>
              <a:rPr lang="en-US" dirty="0" smtClean="0"/>
              <a:t>Web mining</a:t>
            </a:r>
          </a:p>
          <a:p>
            <a:pPr lvl="1" eaLnBrk="1" hangingPunct="1">
              <a:buFont typeface="Arial" charset="0"/>
              <a:buChar char="–"/>
              <a:defRPr/>
            </a:pPr>
            <a:r>
              <a:rPr lang="en-US" dirty="0" smtClean="0"/>
              <a:t>Discovery and analysis of useful patterns and information from Web</a:t>
            </a:r>
          </a:p>
          <a:p>
            <a:pPr lvl="2" eaLnBrk="1" hangingPunct="1">
              <a:buFont typeface="Arial" charset="0"/>
              <a:buChar char="–"/>
              <a:defRPr/>
            </a:pPr>
            <a:r>
              <a:rPr lang="en-US" sz="1350" dirty="0"/>
              <a:t>Understand customer behavior</a:t>
            </a:r>
          </a:p>
          <a:p>
            <a:pPr lvl="2" eaLnBrk="1" hangingPunct="1">
              <a:buFont typeface="Arial" charset="0"/>
              <a:buChar char="–"/>
              <a:defRPr/>
            </a:pPr>
            <a:r>
              <a:rPr lang="en-US" sz="1350" dirty="0"/>
              <a:t>Evaluate effectiveness of Web site, and so on</a:t>
            </a:r>
          </a:p>
          <a:p>
            <a:pPr lvl="1" eaLnBrk="1" hangingPunct="1">
              <a:buFont typeface="Arial" charset="0"/>
              <a:buChar char="–"/>
              <a:defRPr/>
            </a:pPr>
            <a:r>
              <a:rPr lang="en-US" dirty="0" smtClean="0"/>
              <a:t>Web content mining</a:t>
            </a:r>
          </a:p>
          <a:p>
            <a:pPr lvl="2" eaLnBrk="1" hangingPunct="1">
              <a:buFont typeface="Arial" charset="0"/>
              <a:buChar char="•"/>
              <a:defRPr/>
            </a:pPr>
            <a:r>
              <a:rPr lang="en-US" sz="1500" dirty="0"/>
              <a:t>Mines content of Web pages</a:t>
            </a:r>
          </a:p>
          <a:p>
            <a:pPr lvl="1" eaLnBrk="1" hangingPunct="1">
              <a:buFont typeface="Arial" charset="0"/>
              <a:buChar char="–"/>
              <a:defRPr/>
            </a:pPr>
            <a:r>
              <a:rPr lang="en-US" dirty="0" smtClean="0"/>
              <a:t>Web structure mining</a:t>
            </a:r>
          </a:p>
          <a:p>
            <a:pPr lvl="2" eaLnBrk="1" hangingPunct="1">
              <a:buFont typeface="Arial" charset="0"/>
              <a:buChar char="•"/>
              <a:defRPr/>
            </a:pPr>
            <a:r>
              <a:rPr lang="en-US" sz="1500" dirty="0"/>
              <a:t>Analyzes links to and from Web page</a:t>
            </a:r>
          </a:p>
          <a:p>
            <a:pPr lvl="1" eaLnBrk="1" hangingPunct="1">
              <a:buFont typeface="Arial" charset="0"/>
              <a:buChar char="–"/>
              <a:defRPr/>
            </a:pPr>
            <a:r>
              <a:rPr lang="en-US" dirty="0" smtClean="0"/>
              <a:t>Web usage mining</a:t>
            </a:r>
          </a:p>
          <a:p>
            <a:pPr lvl="2" eaLnBrk="1" hangingPunct="1">
              <a:buFont typeface="Arial" charset="0"/>
              <a:buChar char="•"/>
              <a:defRPr/>
            </a:pPr>
            <a:r>
              <a:rPr lang="en-US" sz="1500" dirty="0"/>
              <a:t>Mines user interaction data recorded by Web server</a:t>
            </a:r>
          </a:p>
          <a:p>
            <a:pPr eaLnBrk="1" hangingPunct="1">
              <a:buFont typeface="Arial" charset="0"/>
              <a:buChar char="•"/>
              <a:defRPr/>
            </a:pPr>
            <a:endParaRPr lang="en-US" dirty="0"/>
          </a:p>
        </p:txBody>
      </p:sp>
      <p:sp>
        <p:nvSpPr>
          <p:cNvPr id="114691" name="Text Placeholder 5"/>
          <p:cNvSpPr>
            <a:spLocks noGrp="1"/>
          </p:cNvSpPr>
          <p:nvPr>
            <p:ph type="body" sz="quarter" idx="15"/>
          </p:nvPr>
        </p:nvSpPr>
        <p:spPr/>
        <p:txBody>
          <a:bodyPr lIns="68580" tIns="34290" rIns="68580" bIns="34290"/>
          <a:lstStyle/>
          <a:p>
            <a:pPr eaLnBrk="1" hangingPunct="1"/>
            <a:r>
              <a:rPr lang="en-US" altLang="en-US" smtClean="0">
                <a:ea typeface="Calibri" panose="020F0502020204030204" pitchFamily="34"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lstStyle/>
          <a:p>
            <a:pPr eaLnBrk="1" hangingPunct="1">
              <a:defRPr/>
            </a:pPr>
            <a:r>
              <a:rPr lang="en-US" dirty="0" smtClean="0"/>
              <a:t>Text mining</a:t>
            </a:r>
          </a:p>
          <a:p>
            <a:pPr lvl="1" eaLnBrk="1" hangingPunct="1">
              <a:defRPr/>
            </a:pPr>
            <a:r>
              <a:rPr lang="en-US" dirty="0" smtClean="0"/>
              <a:t>Extracts key elements from large unstructured data sets </a:t>
            </a:r>
          </a:p>
          <a:p>
            <a:pPr lvl="2" eaLnBrk="1" hangingPunct="1">
              <a:defRPr/>
            </a:pPr>
            <a:r>
              <a:rPr lang="en-US" dirty="0" smtClean="0"/>
              <a:t>Stored e-mails</a:t>
            </a:r>
          </a:p>
          <a:p>
            <a:pPr lvl="2" eaLnBrk="1" hangingPunct="1">
              <a:defRPr/>
            </a:pPr>
            <a:r>
              <a:rPr lang="en-US" dirty="0" smtClean="0"/>
              <a:t>Call center transcripts</a:t>
            </a:r>
          </a:p>
          <a:p>
            <a:pPr lvl="2" eaLnBrk="1" hangingPunct="1">
              <a:defRPr/>
            </a:pPr>
            <a:r>
              <a:rPr lang="en-US" dirty="0" smtClean="0"/>
              <a:t>Legal cases</a:t>
            </a:r>
          </a:p>
          <a:p>
            <a:pPr lvl="2" eaLnBrk="1" hangingPunct="1">
              <a:defRPr/>
            </a:pPr>
            <a:r>
              <a:rPr lang="en-US" dirty="0" smtClean="0"/>
              <a:t>Patent descriptions</a:t>
            </a:r>
          </a:p>
          <a:p>
            <a:pPr lvl="2" eaLnBrk="1" hangingPunct="1">
              <a:defRPr/>
            </a:pPr>
            <a:r>
              <a:rPr lang="en-US" dirty="0" smtClean="0"/>
              <a:t>Service reports, and so on</a:t>
            </a:r>
          </a:p>
          <a:p>
            <a:pPr lvl="1" eaLnBrk="1" hangingPunct="1">
              <a:defRPr/>
            </a:pPr>
            <a:r>
              <a:rPr lang="en-US" dirty="0" smtClean="0"/>
              <a:t>Sentiment analysis software</a:t>
            </a:r>
          </a:p>
          <a:p>
            <a:pPr lvl="2" eaLnBrk="1" hangingPunct="1">
              <a:defRPr/>
            </a:pPr>
            <a:r>
              <a:rPr lang="en-US" dirty="0" smtClean="0"/>
              <a:t>Mines e-mails, blogs, social media to detect opinions</a:t>
            </a:r>
          </a:p>
          <a:p>
            <a:pPr eaLnBrk="1" hangingPunct="1">
              <a:defRPr/>
            </a:pPr>
            <a:endParaRPr lang="en-US" dirty="0"/>
          </a:p>
        </p:txBody>
      </p:sp>
      <p:sp>
        <p:nvSpPr>
          <p:cNvPr id="116739" name="Text Placeholder 5"/>
          <p:cNvSpPr>
            <a:spLocks noGrp="1"/>
          </p:cNvSpPr>
          <p:nvPr>
            <p:ph type="body" sz="quarter" idx="15"/>
          </p:nvPr>
        </p:nvSpPr>
        <p:spPr/>
        <p:txBody>
          <a:bodyPr lIns="68580" tIns="34290" rIns="68580" bIns="34290"/>
          <a:lstStyle/>
          <a:p>
            <a:pPr eaLnBrk="1" hangingPunct="1"/>
            <a:r>
              <a:rPr lang="en-US" altLang="en-US" smtClean="0">
                <a:ea typeface="Calibri" panose="020F0502020204030204" pitchFamily="34"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Content Placeholder 1"/>
          <p:cNvSpPr>
            <a:spLocks noGrp="1"/>
          </p:cNvSpPr>
          <p:nvPr>
            <p:ph idx="1"/>
          </p:nvPr>
        </p:nvSpPr>
        <p:spPr>
          <a:xfrm>
            <a:off x="1485900" y="1674813"/>
            <a:ext cx="6972300" cy="2970212"/>
          </a:xfrm>
        </p:spPr>
        <p:txBody>
          <a:bodyPr lIns="68580" tIns="34290" rIns="68580" bIns="34290"/>
          <a:lstStyle/>
          <a:p>
            <a:r>
              <a:rPr lang="en-US" altLang="en-US" sz="2400" b="0" smtClean="0">
                <a:solidFill>
                  <a:srgbClr val="800000"/>
                </a:solidFill>
              </a:rPr>
              <a:t>Read the case study “</a:t>
            </a:r>
            <a:r>
              <a:rPr lang="en-US" altLang="en-US" sz="2400" smtClean="0">
                <a:solidFill>
                  <a:srgbClr val="800000"/>
                </a:solidFill>
              </a:rPr>
              <a:t>Big Data, Big Rewards”</a:t>
            </a:r>
          </a:p>
        </p:txBody>
      </p:sp>
      <p:sp>
        <p:nvSpPr>
          <p:cNvPr id="3" name="Text Placeholder 2"/>
          <p:cNvSpPr>
            <a:spLocks noGrp="1"/>
          </p:cNvSpPr>
          <p:nvPr>
            <p:ph type="body" sz="quarter" idx="15"/>
          </p:nvPr>
        </p:nvSpPr>
        <p:spPr>
          <a:xfrm>
            <a:off x="1214438" y="314325"/>
            <a:ext cx="6172200" cy="285750"/>
          </a:xfrm>
        </p:spPr>
        <p:txBody>
          <a:bodyPr>
            <a:noAutofit/>
          </a:bodyPr>
          <a:lstStyle/>
          <a:p>
            <a:pPr eaLnBrk="1" hangingPunct="1">
              <a:defRPr/>
            </a:pPr>
            <a:r>
              <a:rPr lang="en-US" sz="3600" dirty="0" smtClean="0">
                <a:solidFill>
                  <a:srgbClr val="800000"/>
                </a:solidFill>
                <a:latin typeface="+mj-lt"/>
              </a:rPr>
              <a:t>Big Data, Big Rewards</a:t>
            </a:r>
            <a:endParaRPr lang="en-US" sz="3600" dirty="0">
              <a:solidFill>
                <a:srgbClr val="800000"/>
              </a:solidFill>
              <a:latin typeface="+mj-lt"/>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385887" y="2078832"/>
            <a:ext cx="6482954" cy="2408834"/>
          </a:xfrm>
          <a:prstGeom prst="rect">
            <a:avLst/>
          </a:prstGeom>
          <a:noFill/>
          <a:ln w="9525">
            <a:noFill/>
            <a:miter lim="800000"/>
            <a:headEnd/>
            <a:tailEnd/>
          </a:ln>
        </p:spPr>
        <p:txBody>
          <a:bodyPr lIns="69056" tIns="34529" rIns="69056" bIns="34529">
            <a:spAutoFit/>
          </a:bodyPr>
          <a:lstStyle/>
          <a:p>
            <a:pPr defTabSz="220266">
              <a:spcBef>
                <a:spcPts val="450"/>
              </a:spcBef>
              <a:spcAft>
                <a:spcPts val="900"/>
              </a:spcAft>
              <a:buFontTx/>
              <a:buChar char="•"/>
              <a:defRPr/>
            </a:pPr>
            <a:r>
              <a:rPr lang="en-GB" sz="1950" dirty="0">
                <a:latin typeface="Corbel" pitchFamily="34" charset="0"/>
                <a:cs typeface="Arial" charset="0"/>
              </a:rPr>
              <a:t> When collecting or gathering data we collect data from individuals cases on particular variables. </a:t>
            </a:r>
          </a:p>
          <a:p>
            <a:pPr defTabSz="220266">
              <a:spcBef>
                <a:spcPts val="450"/>
              </a:spcBef>
              <a:spcAft>
                <a:spcPts val="900"/>
              </a:spcAft>
              <a:buFontTx/>
              <a:buChar char="•"/>
              <a:defRPr/>
            </a:pPr>
            <a:r>
              <a:rPr lang="en-GB" sz="1950" dirty="0">
                <a:latin typeface="Corbel" pitchFamily="34" charset="0"/>
                <a:cs typeface="Arial" charset="0"/>
              </a:rPr>
              <a:t> A </a:t>
            </a:r>
            <a:r>
              <a:rPr lang="en-GB" sz="1950" i="1" dirty="0">
                <a:solidFill>
                  <a:schemeClr val="bg2">
                    <a:lumMod val="50000"/>
                  </a:schemeClr>
                </a:solidFill>
                <a:latin typeface="Corbel" pitchFamily="34" charset="0"/>
                <a:cs typeface="Arial" charset="0"/>
              </a:rPr>
              <a:t>variable</a:t>
            </a:r>
            <a:r>
              <a:rPr lang="en-GB" sz="1950" dirty="0">
                <a:latin typeface="Corbel" pitchFamily="34" charset="0"/>
                <a:cs typeface="Arial" charset="0"/>
              </a:rPr>
              <a:t> is a unit of data collection whose value can vary.</a:t>
            </a:r>
          </a:p>
          <a:p>
            <a:pPr defTabSz="220266">
              <a:spcBef>
                <a:spcPts val="450"/>
              </a:spcBef>
              <a:spcAft>
                <a:spcPts val="900"/>
              </a:spcAft>
              <a:buFontTx/>
              <a:buChar char="•"/>
              <a:defRPr/>
            </a:pPr>
            <a:r>
              <a:rPr lang="en-GB" sz="1950" dirty="0">
                <a:latin typeface="Corbel" pitchFamily="34" charset="0"/>
                <a:cs typeface="Arial" charset="0"/>
              </a:rPr>
              <a:t>  Variables can be defined into </a:t>
            </a:r>
            <a:r>
              <a:rPr lang="en-GB" sz="1950" i="1" dirty="0">
                <a:solidFill>
                  <a:schemeClr val="bg2">
                    <a:lumMod val="50000"/>
                  </a:schemeClr>
                </a:solidFill>
                <a:latin typeface="Corbel" pitchFamily="34" charset="0"/>
                <a:cs typeface="Arial" charset="0"/>
              </a:rPr>
              <a:t>types</a:t>
            </a:r>
            <a:r>
              <a:rPr lang="en-GB" sz="1950" dirty="0">
                <a:latin typeface="Corbel" pitchFamily="34" charset="0"/>
                <a:cs typeface="Arial" charset="0"/>
              </a:rPr>
              <a:t> according to the level of mathematical scaling that can be carried out on the data.</a:t>
            </a:r>
          </a:p>
          <a:p>
            <a:pPr defTabSz="220266">
              <a:spcBef>
                <a:spcPts val="450"/>
              </a:spcBef>
              <a:spcAft>
                <a:spcPts val="900"/>
              </a:spcAft>
              <a:buFontTx/>
              <a:buChar char="•"/>
              <a:defRPr/>
            </a:pPr>
            <a:r>
              <a:rPr lang="en-GB" sz="1950" dirty="0">
                <a:latin typeface="Corbel" pitchFamily="34" charset="0"/>
                <a:cs typeface="Arial" charset="0"/>
              </a:rPr>
              <a:t>  There are four types of data or levels of measurement:</a:t>
            </a:r>
          </a:p>
        </p:txBody>
      </p:sp>
      <p:graphicFrame>
        <p:nvGraphicFramePr>
          <p:cNvPr id="4" name="Table 3"/>
          <p:cNvGraphicFramePr>
            <a:graphicFrameLocks noGrp="1"/>
          </p:cNvGraphicFramePr>
          <p:nvPr>
            <p:extLst/>
          </p:nvPr>
        </p:nvGraphicFramePr>
        <p:xfrm>
          <a:off x="3113485" y="4508897"/>
          <a:ext cx="3761659" cy="822908"/>
        </p:xfrm>
        <a:graphic>
          <a:graphicData uri="http://schemas.openxmlformats.org/drawingml/2006/table">
            <a:tbl>
              <a:tblPr firstRow="1" bandRow="1">
                <a:tableStyleId>{C4B1156A-380E-4F78-BDF5-A606A8083BF9}</a:tableStyleId>
              </a:tblPr>
              <a:tblGrid>
                <a:gridCol w="2099531"/>
                <a:gridCol w="1662128"/>
              </a:tblGrid>
              <a:tr h="525753">
                <a:tc>
                  <a:txBody>
                    <a:bodyPr/>
                    <a:lstStyle/>
                    <a:p>
                      <a:pPr marL="342900" indent="-342900">
                        <a:buNone/>
                      </a:pPr>
                      <a:r>
                        <a:rPr lang="en-GB" sz="1500" b="1" dirty="0" smtClean="0"/>
                        <a:t>1. Categorical (Nominal)</a:t>
                      </a:r>
                      <a:endParaRPr lang="en-GB" sz="1500" b="1" dirty="0"/>
                    </a:p>
                  </a:txBody>
                  <a:tcPr marL="68564" marR="68564" marT="34277" marB="34277"/>
                </a:tc>
                <a:tc>
                  <a:txBody>
                    <a:bodyPr/>
                    <a:lstStyle/>
                    <a:p>
                      <a:r>
                        <a:rPr lang="en-GB" sz="1500" b="1" dirty="0" smtClean="0"/>
                        <a:t>2. Ordinal</a:t>
                      </a:r>
                      <a:endParaRPr lang="en-GB" sz="1500" b="1" dirty="0"/>
                    </a:p>
                  </a:txBody>
                  <a:tcPr marL="68564" marR="68564" marT="34277" marB="34277"/>
                </a:tc>
              </a:tr>
              <a:tr h="297153">
                <a:tc>
                  <a:txBody>
                    <a:bodyPr/>
                    <a:lstStyle/>
                    <a:p>
                      <a:r>
                        <a:rPr lang="en-GB" sz="1500" b="1" dirty="0" smtClean="0"/>
                        <a:t>3. Interval</a:t>
                      </a:r>
                      <a:endParaRPr lang="en-GB" sz="1500" b="1" dirty="0"/>
                    </a:p>
                  </a:txBody>
                  <a:tcPr marL="68564" marR="68564" marT="34277" marB="34277"/>
                </a:tc>
                <a:tc>
                  <a:txBody>
                    <a:bodyPr/>
                    <a:lstStyle/>
                    <a:p>
                      <a:r>
                        <a:rPr lang="en-GB" sz="1500" b="1" dirty="0" smtClean="0"/>
                        <a:t>4. Ratio</a:t>
                      </a:r>
                      <a:endParaRPr lang="en-GB" sz="1500" b="1" dirty="0"/>
                    </a:p>
                  </a:txBody>
                  <a:tcPr marL="68564" marR="68564" marT="34277" marB="34277"/>
                </a:tc>
              </a:tr>
            </a:tbl>
          </a:graphicData>
        </a:graphic>
      </p:graphicFrame>
      <p:sp>
        <p:nvSpPr>
          <p:cNvPr id="5" name="Title 1"/>
          <p:cNvSpPr txBox="1">
            <a:spLocks/>
          </p:cNvSpPr>
          <p:nvPr/>
        </p:nvSpPr>
        <p:spPr>
          <a:xfrm>
            <a:off x="904569" y="348766"/>
            <a:ext cx="6697289" cy="702078"/>
          </a:xfrm>
          <a:prstGeom prst="rect">
            <a:avLst/>
          </a:prstGeom>
        </p:spPr>
        <p:txBody>
          <a:bodyPr>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Garamond" pitchFamily="18" charset="0"/>
              </a:defRPr>
            </a:lvl2pPr>
            <a:lvl3pPr algn="l" rtl="0" eaLnBrk="0" fontAlgn="base" hangingPunct="0">
              <a:spcBef>
                <a:spcPct val="0"/>
              </a:spcBef>
              <a:spcAft>
                <a:spcPct val="0"/>
              </a:spcAft>
              <a:defRPr sz="3200" b="1">
                <a:solidFill>
                  <a:schemeClr val="tx2"/>
                </a:solidFill>
                <a:latin typeface="Garamond" pitchFamily="18" charset="0"/>
              </a:defRPr>
            </a:lvl3pPr>
            <a:lvl4pPr algn="l" rtl="0" eaLnBrk="0" fontAlgn="base" hangingPunct="0">
              <a:spcBef>
                <a:spcPct val="0"/>
              </a:spcBef>
              <a:spcAft>
                <a:spcPct val="0"/>
              </a:spcAft>
              <a:defRPr sz="3200" b="1">
                <a:solidFill>
                  <a:schemeClr val="tx2"/>
                </a:solidFill>
                <a:latin typeface="Garamond" pitchFamily="18" charset="0"/>
              </a:defRPr>
            </a:lvl4pPr>
            <a:lvl5pPr algn="l" rtl="0" eaLnBrk="0" fontAlgn="base" hangingPunct="0">
              <a:spcBef>
                <a:spcPct val="0"/>
              </a:spcBef>
              <a:spcAft>
                <a:spcPct val="0"/>
              </a:spcAft>
              <a:defRPr sz="3200" b="1">
                <a:solidFill>
                  <a:schemeClr val="tx2"/>
                </a:solidFill>
                <a:latin typeface="Garamond" pitchFamily="18" charset="0"/>
              </a:defRPr>
            </a:lvl5pPr>
            <a:lvl6pPr marL="457200" algn="l" rtl="0" fontAlgn="base">
              <a:spcBef>
                <a:spcPct val="0"/>
              </a:spcBef>
              <a:spcAft>
                <a:spcPct val="0"/>
              </a:spcAft>
              <a:defRPr sz="3200" b="1">
                <a:solidFill>
                  <a:schemeClr val="tx2"/>
                </a:solidFill>
                <a:latin typeface="Garamond" pitchFamily="18" charset="0"/>
              </a:defRPr>
            </a:lvl6pPr>
            <a:lvl7pPr marL="914400" algn="l" rtl="0" fontAlgn="base">
              <a:spcBef>
                <a:spcPct val="0"/>
              </a:spcBef>
              <a:spcAft>
                <a:spcPct val="0"/>
              </a:spcAft>
              <a:defRPr sz="3200" b="1">
                <a:solidFill>
                  <a:schemeClr val="tx2"/>
                </a:solidFill>
                <a:latin typeface="Garamond" pitchFamily="18" charset="0"/>
              </a:defRPr>
            </a:lvl7pPr>
            <a:lvl8pPr marL="1371600" algn="l" rtl="0" fontAlgn="base">
              <a:spcBef>
                <a:spcPct val="0"/>
              </a:spcBef>
              <a:spcAft>
                <a:spcPct val="0"/>
              </a:spcAft>
              <a:defRPr sz="3200" b="1">
                <a:solidFill>
                  <a:schemeClr val="tx2"/>
                </a:solidFill>
                <a:latin typeface="Garamond" pitchFamily="18" charset="0"/>
              </a:defRPr>
            </a:lvl8pPr>
            <a:lvl9pPr marL="1828800" algn="l" rtl="0" fontAlgn="base">
              <a:spcBef>
                <a:spcPct val="0"/>
              </a:spcBef>
              <a:spcAft>
                <a:spcPct val="0"/>
              </a:spcAft>
              <a:defRPr sz="3200" b="1">
                <a:solidFill>
                  <a:schemeClr val="tx2"/>
                </a:solidFill>
                <a:latin typeface="Garamond" pitchFamily="18" charset="0"/>
              </a:defRPr>
            </a:lvl9pPr>
          </a:lstStyle>
          <a:p>
            <a:pPr defTabSz="571500">
              <a:defRPr/>
            </a:pPr>
            <a:r>
              <a:rPr lang="en-GB" sz="4050" kern="0" smtClean="0"/>
              <a:t>Types of Data</a:t>
            </a:r>
            <a:endParaRPr lang="en-GB" sz="4050" kern="0" dirty="0"/>
          </a:p>
        </p:txBody>
      </p:sp>
    </p:spTree>
    <p:extLst>
      <p:ext uri="{BB962C8B-B14F-4D97-AF65-F5344CB8AC3E}">
        <p14:creationId xmlns:p14="http://schemas.microsoft.com/office/powerpoint/2010/main" val="58770779"/>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62891" y="1288733"/>
            <a:ext cx="8881109" cy="6063681"/>
          </a:xfrm>
          <a:prstGeom prst="rect">
            <a:avLst/>
          </a:prstGeom>
          <a:noFill/>
          <a:ln w="9525">
            <a:noFill/>
            <a:miter lim="800000"/>
            <a:headEnd/>
            <a:tailEnd/>
          </a:ln>
        </p:spPr>
        <p:txBody>
          <a:bodyPr wrap="square" lIns="69056" tIns="34529" rIns="69056" bIns="34529">
            <a:spAutoFit/>
          </a:bodyPr>
          <a:lstStyle/>
          <a:p>
            <a:pPr defTabSz="220266">
              <a:spcBef>
                <a:spcPts val="450"/>
              </a:spcBef>
              <a:spcAft>
                <a:spcPts val="900"/>
              </a:spcAft>
              <a:buFontTx/>
              <a:buChar char="•"/>
              <a:defRPr/>
            </a:pPr>
            <a:r>
              <a:rPr lang="en-GB" sz="1950" dirty="0">
                <a:latin typeface="Corbel" pitchFamily="34" charset="0"/>
                <a:cs typeface="Arial" charset="0"/>
              </a:rPr>
              <a:t> </a:t>
            </a:r>
            <a:r>
              <a:rPr lang="en-GB" sz="1950" b="1" dirty="0">
                <a:latin typeface="Corbel" pitchFamily="34" charset="0"/>
                <a:cs typeface="Arial" charset="0"/>
              </a:rPr>
              <a:t>Nominal or categorical </a:t>
            </a:r>
            <a:r>
              <a:rPr lang="en-GB" sz="1950" dirty="0">
                <a:latin typeface="Corbel" pitchFamily="34" charset="0"/>
                <a:cs typeface="Arial" charset="0"/>
              </a:rPr>
              <a:t>data is data that comprises of categories that </a:t>
            </a:r>
            <a:r>
              <a:rPr lang="en-GB" sz="1950" i="1" dirty="0">
                <a:latin typeface="Corbel" pitchFamily="34" charset="0"/>
                <a:cs typeface="Arial" charset="0"/>
              </a:rPr>
              <a:t>cannot</a:t>
            </a:r>
            <a:r>
              <a:rPr lang="en-GB" sz="1950" dirty="0">
                <a:latin typeface="Corbel" pitchFamily="34" charset="0"/>
                <a:cs typeface="Arial" charset="0"/>
              </a:rPr>
              <a:t> be rank ordered – each category is just different. </a:t>
            </a:r>
          </a:p>
          <a:p>
            <a:pPr defTabSz="220266">
              <a:spcBef>
                <a:spcPts val="450"/>
              </a:spcBef>
              <a:spcAft>
                <a:spcPts val="900"/>
              </a:spcAft>
              <a:buFontTx/>
              <a:buChar char="•"/>
              <a:defRPr/>
            </a:pPr>
            <a:r>
              <a:rPr lang="en-GB" sz="1950" dirty="0">
                <a:latin typeface="Corbel" pitchFamily="34" charset="0"/>
                <a:cs typeface="Arial" charset="0"/>
              </a:rPr>
              <a:t> The categories available </a:t>
            </a:r>
            <a:r>
              <a:rPr lang="en-GB" sz="1950" b="1" dirty="0">
                <a:latin typeface="Corbel" pitchFamily="34" charset="0"/>
                <a:cs typeface="Arial" charset="0"/>
              </a:rPr>
              <a:t>cannot be placed in any order </a:t>
            </a:r>
            <a:r>
              <a:rPr lang="en-GB" sz="1950" dirty="0">
                <a:latin typeface="Corbel" pitchFamily="34" charset="0"/>
                <a:cs typeface="Arial" charset="0"/>
              </a:rPr>
              <a:t>and no judgement can be made about the relative size or distance from one category to another.</a:t>
            </a:r>
          </a:p>
          <a:p>
            <a:pPr marL="274320" indent="-192024">
              <a:buFont typeface="Wingdings 3"/>
              <a:buChar char=""/>
              <a:defRPr/>
            </a:pPr>
            <a:r>
              <a:rPr lang="en-US" sz="2100" dirty="0"/>
              <a:t>Categories bear no quantitative relationship to one another</a:t>
            </a:r>
          </a:p>
          <a:p>
            <a:pPr marL="274320" indent="-192024">
              <a:buFont typeface="Wingdings 3"/>
              <a:buChar char=""/>
              <a:defRPr/>
            </a:pPr>
            <a:r>
              <a:rPr lang="en-US" sz="2100" dirty="0"/>
              <a:t>Examples:</a:t>
            </a:r>
          </a:p>
          <a:p>
            <a:pPr marL="82296">
              <a:defRPr/>
            </a:pPr>
            <a:r>
              <a:rPr lang="en-US" sz="2100" dirty="0"/>
              <a:t>   - customer’s location (America, Europe, Asia)</a:t>
            </a:r>
          </a:p>
          <a:p>
            <a:pPr marL="82296">
              <a:defRPr/>
            </a:pPr>
            <a:r>
              <a:rPr lang="en-US" sz="2100" dirty="0"/>
              <a:t>   - employee classification (manager, supervisor,</a:t>
            </a:r>
          </a:p>
          <a:p>
            <a:pPr marL="82296">
              <a:defRPr/>
            </a:pPr>
            <a:r>
              <a:rPr lang="en-US" sz="2100" dirty="0"/>
              <a:t>     associate)</a:t>
            </a:r>
          </a:p>
          <a:p>
            <a:pPr defTabSz="220266">
              <a:spcBef>
                <a:spcPts val="450"/>
              </a:spcBef>
              <a:spcAft>
                <a:spcPts val="900"/>
              </a:spcAft>
              <a:buFontTx/>
              <a:buChar char="•"/>
              <a:defRPr/>
            </a:pPr>
            <a:r>
              <a:rPr lang="en-GB" sz="1950" dirty="0">
                <a:latin typeface="Corbel" pitchFamily="34" charset="0"/>
                <a:cs typeface="Arial" charset="0"/>
              </a:rPr>
              <a:t> What does this mean</a:t>
            </a:r>
            <a:r>
              <a:rPr lang="en-GB" sz="1950" b="1" dirty="0">
                <a:latin typeface="Corbel" pitchFamily="34" charset="0"/>
                <a:cs typeface="Arial" charset="0"/>
              </a:rPr>
              <a:t>? No mathematical operations can be performed on the data relative to each other</a:t>
            </a:r>
            <a:r>
              <a:rPr lang="en-GB" sz="1950" dirty="0">
                <a:latin typeface="Corbel" pitchFamily="34" charset="0"/>
                <a:cs typeface="Arial" charset="0"/>
              </a:rPr>
              <a:t>.</a:t>
            </a:r>
          </a:p>
          <a:p>
            <a:pPr defTabSz="220266">
              <a:spcBef>
                <a:spcPts val="450"/>
              </a:spcBef>
              <a:spcAft>
                <a:spcPts val="900"/>
              </a:spcAft>
              <a:buFontTx/>
              <a:buChar char="•"/>
              <a:defRPr/>
            </a:pPr>
            <a:r>
              <a:rPr lang="en-GB" sz="1950" dirty="0">
                <a:latin typeface="Corbel" pitchFamily="34" charset="0"/>
                <a:cs typeface="Arial" charset="0"/>
              </a:rPr>
              <a:t>Therefore, nominal data reflect </a:t>
            </a:r>
            <a:r>
              <a:rPr lang="en-GB" sz="1950" b="1" dirty="0">
                <a:latin typeface="Corbel" pitchFamily="34" charset="0"/>
                <a:cs typeface="Arial" charset="0"/>
              </a:rPr>
              <a:t>qualitative differences</a:t>
            </a:r>
            <a:r>
              <a:rPr lang="en-GB" sz="1950" dirty="0">
                <a:latin typeface="Corbel" pitchFamily="34" charset="0"/>
                <a:cs typeface="Arial" charset="0"/>
              </a:rPr>
              <a:t> rather than quantitative ones.</a:t>
            </a:r>
          </a:p>
          <a:p>
            <a:pPr defTabSz="220266">
              <a:spcBef>
                <a:spcPts val="450"/>
              </a:spcBef>
              <a:spcAft>
                <a:spcPts val="900"/>
              </a:spcAft>
              <a:defRPr/>
            </a:pPr>
            <a:endParaRPr lang="en-GB" sz="1950" dirty="0">
              <a:cs typeface="Arial" charset="0"/>
            </a:endParaRPr>
          </a:p>
          <a:p>
            <a:pPr defTabSz="220266">
              <a:spcBef>
                <a:spcPts val="450"/>
              </a:spcBef>
              <a:spcAft>
                <a:spcPts val="900"/>
              </a:spcAft>
              <a:defRPr/>
            </a:pPr>
            <a:endParaRPr lang="en-GB" sz="1950" dirty="0">
              <a:cs typeface="Arial" charset="0"/>
            </a:endParaRPr>
          </a:p>
          <a:p>
            <a:pPr defTabSz="220266">
              <a:spcBef>
                <a:spcPts val="450"/>
              </a:spcBef>
              <a:spcAft>
                <a:spcPts val="900"/>
              </a:spcAft>
              <a:defRPr/>
            </a:pPr>
            <a:endParaRPr lang="en-GB" sz="1950" dirty="0">
              <a:cs typeface="Arial" charset="0"/>
            </a:endParaRPr>
          </a:p>
        </p:txBody>
      </p:sp>
      <p:sp>
        <p:nvSpPr>
          <p:cNvPr id="6147" name="Rectangle 6"/>
          <p:cNvSpPr>
            <a:spLocks noChangeArrowheads="1"/>
          </p:cNvSpPr>
          <p:nvPr/>
        </p:nvSpPr>
        <p:spPr bwMode="auto">
          <a:xfrm>
            <a:off x="1294686" y="685800"/>
            <a:ext cx="6300549" cy="790575"/>
          </a:xfrm>
          <a:prstGeom prst="rect">
            <a:avLst/>
          </a:prstGeom>
          <a:noFill/>
          <a:ln w="9525">
            <a:noFill/>
            <a:miter lim="800000"/>
            <a:headEnd/>
            <a:tailEnd/>
          </a:ln>
        </p:spPr>
        <p:txBody>
          <a:bodyPr lIns="69056" tIns="34529" rIns="69056" bIns="34529" anchor="ctr"/>
          <a:lstStyle/>
          <a:p>
            <a:pPr defTabSz="571500">
              <a:defRPr/>
            </a:pPr>
            <a:r>
              <a:rPr lang="en-GB" sz="3300" b="1" dirty="0">
                <a:solidFill>
                  <a:schemeClr val="bg2">
                    <a:lumMod val="50000"/>
                  </a:schemeClr>
                </a:solidFill>
                <a:latin typeface="Garamond" panose="02020404030301010803" pitchFamily="18" charset="0"/>
                <a:cs typeface="Arial" charset="0"/>
              </a:rPr>
              <a:t>Categorical (Nominal) data</a:t>
            </a:r>
          </a:p>
        </p:txBody>
      </p:sp>
    </p:spTree>
    <p:extLst>
      <p:ext uri="{BB962C8B-B14F-4D97-AF65-F5344CB8AC3E}">
        <p14:creationId xmlns:p14="http://schemas.microsoft.com/office/powerpoint/2010/main" val="2250317351"/>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1_Edge">
  <a:themeElements>
    <a:clrScheme name="1_Edge 15">
      <a:dk1>
        <a:srgbClr val="000000"/>
      </a:dk1>
      <a:lt1>
        <a:srgbClr val="FFFFFF"/>
      </a:lt1>
      <a:dk2>
        <a:srgbClr val="800000"/>
      </a:dk2>
      <a:lt2>
        <a:srgbClr val="666699"/>
      </a:lt2>
      <a:accent1>
        <a:srgbClr val="4D4D4D"/>
      </a:accent1>
      <a:accent2>
        <a:srgbClr val="333333"/>
      </a:accent2>
      <a:accent3>
        <a:srgbClr val="FFFFFF"/>
      </a:accent3>
      <a:accent4>
        <a:srgbClr val="000000"/>
      </a:accent4>
      <a:accent5>
        <a:srgbClr val="B2B2B2"/>
      </a:accent5>
      <a:accent6>
        <a:srgbClr val="2D2D2D"/>
      </a:accent6>
      <a:hlink>
        <a:srgbClr val="4C6D80"/>
      </a:hlink>
      <a:folHlink>
        <a:srgbClr val="5F5F5F"/>
      </a:folHlink>
    </a:clrScheme>
    <a:fontScheme name="1_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10">
        <a:dk1>
          <a:srgbClr val="000000"/>
        </a:dk1>
        <a:lt1>
          <a:srgbClr val="FFFFFF"/>
        </a:lt1>
        <a:dk2>
          <a:srgbClr val="A50021"/>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11">
        <a:dk1>
          <a:srgbClr val="000000"/>
        </a:dk1>
        <a:lt1>
          <a:srgbClr val="FFFFFF"/>
        </a:lt1>
        <a:dk2>
          <a:srgbClr val="80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12">
        <a:dk1>
          <a:srgbClr val="000000"/>
        </a:dk1>
        <a:lt1>
          <a:srgbClr val="FFFFFF"/>
        </a:lt1>
        <a:dk2>
          <a:srgbClr val="80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5F5F5F"/>
        </a:folHlink>
      </a:clrScheme>
      <a:clrMap bg1="lt1" tx1="dk1" bg2="lt2" tx2="dk2" accent1="accent1" accent2="accent2" accent3="accent3" accent4="accent4" accent5="accent5" accent6="accent6" hlink="hlink" folHlink="folHlink"/>
    </a:extraClrScheme>
    <a:extraClrScheme>
      <a:clrScheme name="1_Edge 13">
        <a:dk1>
          <a:srgbClr val="000000"/>
        </a:dk1>
        <a:lt1>
          <a:srgbClr val="FFFFFF"/>
        </a:lt1>
        <a:dk2>
          <a:srgbClr val="800000"/>
        </a:dk2>
        <a:lt2>
          <a:srgbClr val="666699"/>
        </a:lt2>
        <a:accent1>
          <a:srgbClr val="4D4D4D"/>
        </a:accent1>
        <a:accent2>
          <a:srgbClr val="999933"/>
        </a:accent2>
        <a:accent3>
          <a:srgbClr val="FFFFFF"/>
        </a:accent3>
        <a:accent4>
          <a:srgbClr val="000000"/>
        </a:accent4>
        <a:accent5>
          <a:srgbClr val="B2B2B2"/>
        </a:accent5>
        <a:accent6>
          <a:srgbClr val="8A8A2D"/>
        </a:accent6>
        <a:hlink>
          <a:srgbClr val="4C6D80"/>
        </a:hlink>
        <a:folHlink>
          <a:srgbClr val="5F5F5F"/>
        </a:folHlink>
      </a:clrScheme>
      <a:clrMap bg1="lt1" tx1="dk1" bg2="lt2" tx2="dk2" accent1="accent1" accent2="accent2" accent3="accent3" accent4="accent4" accent5="accent5" accent6="accent6" hlink="hlink" folHlink="folHlink"/>
    </a:extraClrScheme>
    <a:extraClrScheme>
      <a:clrScheme name="1_Edge 14">
        <a:dk1>
          <a:srgbClr val="000000"/>
        </a:dk1>
        <a:lt1>
          <a:srgbClr val="FFFFFF"/>
        </a:lt1>
        <a:dk2>
          <a:srgbClr val="800000"/>
        </a:dk2>
        <a:lt2>
          <a:srgbClr val="666699"/>
        </a:lt2>
        <a:accent1>
          <a:srgbClr val="4D4D4D"/>
        </a:accent1>
        <a:accent2>
          <a:srgbClr val="D7BE07"/>
        </a:accent2>
        <a:accent3>
          <a:srgbClr val="FFFFFF"/>
        </a:accent3>
        <a:accent4>
          <a:srgbClr val="000000"/>
        </a:accent4>
        <a:accent5>
          <a:srgbClr val="B2B2B2"/>
        </a:accent5>
        <a:accent6>
          <a:srgbClr val="C3AC06"/>
        </a:accent6>
        <a:hlink>
          <a:srgbClr val="4C6D80"/>
        </a:hlink>
        <a:folHlink>
          <a:srgbClr val="5F5F5F"/>
        </a:folHlink>
      </a:clrScheme>
      <a:clrMap bg1="lt1" tx1="dk1" bg2="lt2" tx2="dk2" accent1="accent1" accent2="accent2" accent3="accent3" accent4="accent4" accent5="accent5" accent6="accent6" hlink="hlink" folHlink="folHlink"/>
    </a:extraClrScheme>
    <a:extraClrScheme>
      <a:clrScheme name="1_Edge 15">
        <a:dk1>
          <a:srgbClr val="000000"/>
        </a:dk1>
        <a:lt1>
          <a:srgbClr val="FFFFFF"/>
        </a:lt1>
        <a:dk2>
          <a:srgbClr val="800000"/>
        </a:dk2>
        <a:lt2>
          <a:srgbClr val="666699"/>
        </a:lt2>
        <a:accent1>
          <a:srgbClr val="4D4D4D"/>
        </a:accent1>
        <a:accent2>
          <a:srgbClr val="333333"/>
        </a:accent2>
        <a:accent3>
          <a:srgbClr val="FFFFFF"/>
        </a:accent3>
        <a:accent4>
          <a:srgbClr val="000000"/>
        </a:accent4>
        <a:accent5>
          <a:srgbClr val="B2B2B2"/>
        </a:accent5>
        <a:accent6>
          <a:srgbClr val="2D2D2D"/>
        </a:accent6>
        <a:hlink>
          <a:srgbClr val="4C6D80"/>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21973</TotalTime>
  <Words>4559</Words>
  <Application>Microsoft Office PowerPoint</Application>
  <PresentationFormat>On-screen Show (4:3)</PresentationFormat>
  <Paragraphs>671</Paragraphs>
  <Slides>74</Slides>
  <Notes>42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90" baseType="lpstr">
      <vt:lpstr>MS PGothic</vt:lpstr>
      <vt:lpstr>MS PGothic</vt:lpstr>
      <vt:lpstr>Arial</vt:lpstr>
      <vt:lpstr>Arial Black</vt:lpstr>
      <vt:lpstr>Calibri</vt:lpstr>
      <vt:lpstr>Cambria</vt:lpstr>
      <vt:lpstr>Corbel</vt:lpstr>
      <vt:lpstr>Garamond</vt:lpstr>
      <vt:lpstr>HG Mincho Light J;MS Gothic;HG </vt:lpstr>
      <vt:lpstr>Tahoma</vt:lpstr>
      <vt:lpstr>Times New Roman</vt:lpstr>
      <vt:lpstr>Wingdings</vt:lpstr>
      <vt:lpstr>Wingdings 3</vt:lpstr>
      <vt:lpstr>ヒラギノ角ゴ Pro W3</vt:lpstr>
      <vt:lpstr>1_Edge</vt:lpstr>
      <vt:lpstr>Document</vt:lpstr>
      <vt:lpstr>Big Data and Data Analytics</vt:lpstr>
      <vt:lpstr>CONTENTS</vt:lpstr>
      <vt:lpstr>What is Big Data?</vt:lpstr>
      <vt:lpstr>What is Big Data?</vt:lpstr>
      <vt:lpstr>What is Big Data? continued</vt:lpstr>
      <vt:lpstr>Where does Big Data come from?</vt:lpstr>
      <vt:lpstr>Types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for Business Analytics</vt:lpstr>
      <vt:lpstr>Big Data Characteristics</vt:lpstr>
      <vt:lpstr>Which Big Data characteristic is the biggest issue for your organization?</vt:lpstr>
      <vt:lpstr>Volume</vt:lpstr>
      <vt:lpstr>Volume - Bytes Defined</vt:lpstr>
      <vt:lpstr>Velocity</vt:lpstr>
      <vt:lpstr>Variety</vt:lpstr>
      <vt:lpstr>Which source of data represents the most immediate opportunity?</vt:lpstr>
      <vt:lpstr>Big Data Opportunities</vt:lpstr>
      <vt:lpstr>Which is the biggest opportunity for Big Data in your organization?</vt:lpstr>
      <vt:lpstr>Identifying Insurance Fraud</vt:lpstr>
      <vt:lpstr>Quality Improvement</vt:lpstr>
      <vt:lpstr>Improving Corporate Image</vt:lpstr>
      <vt:lpstr>PowerPoint Presentation</vt:lpstr>
      <vt:lpstr>Business Analytics</vt:lpstr>
      <vt:lpstr>PowerPoint Presentation</vt:lpstr>
      <vt:lpstr>PowerPoint Presentation</vt:lpstr>
      <vt:lpstr>Uncertainty of Data</vt:lpstr>
      <vt:lpstr>Analytics Models</vt:lpstr>
      <vt:lpstr>PowerPoint Presentation</vt:lpstr>
      <vt:lpstr>PowerPoint Presentation</vt:lpstr>
      <vt:lpstr>PowerPoint Presentation</vt:lpstr>
      <vt:lpstr>PowerPoint Presentation</vt:lpstr>
      <vt:lpstr>Complex Systems Require Analytics</vt:lpstr>
      <vt:lpstr>Volume Operations Require Analytics</vt:lpstr>
      <vt:lpstr>The Nature of the Industry</vt:lpstr>
      <vt:lpstr>PowerPoint Presentation</vt:lpstr>
      <vt:lpstr>Visualization</vt:lpstr>
      <vt:lpstr>Visualization: Acquisition  of Insight </vt:lpstr>
      <vt:lpstr>Example:  Fraud Detection </vt:lpstr>
      <vt:lpstr>PowerPoint Presentation</vt:lpstr>
      <vt:lpstr>Is Information Visualization Useful? </vt:lpstr>
      <vt:lpstr>PowerPoint Presentation</vt:lpstr>
      <vt:lpstr>Challenger Disaster</vt:lpstr>
      <vt:lpstr>PowerPoint Presentation</vt:lpstr>
      <vt:lpstr>PowerPoint Presentation</vt:lpstr>
      <vt:lpstr>PowerPoint Presentation</vt:lpstr>
      <vt:lpstr>PowerPoint Presentation</vt:lpstr>
      <vt:lpstr>PowerPoint Presentation</vt:lpstr>
      <vt:lpstr>Data Mining</vt:lpstr>
      <vt:lpstr>What is Data Mining?</vt:lpstr>
      <vt:lpstr>Data Mining Techniques...</vt:lpstr>
      <vt:lpstr>Classification</vt:lpstr>
      <vt:lpstr>Technique for Classification</vt:lpstr>
      <vt:lpstr>Classification: Application 1</vt:lpstr>
      <vt:lpstr>Classification: Application 2</vt:lpstr>
      <vt:lpstr>Classification: Application 3</vt:lpstr>
      <vt:lpstr>Clustering</vt:lpstr>
      <vt:lpstr>Clustering continued</vt:lpstr>
      <vt:lpstr>Clustering: Application 1</vt:lpstr>
      <vt:lpstr>Clustering: Application 2</vt:lpstr>
      <vt:lpstr>Association Rule: Definition</vt:lpstr>
      <vt:lpstr>Association Rule Discovery: Application 1</vt:lpstr>
      <vt:lpstr>Association Rule Discovery: Application 2</vt:lpstr>
      <vt:lpstr>Association Rule Discovery: Application 3</vt:lpstr>
      <vt:lpstr>Sequential Pattern Discovery</vt:lpstr>
      <vt:lpstr>Regression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SA475: Trends in Technology</dc:title>
  <dc:creator>Seagull Project Management Series</dc:creator>
  <cp:lastModifiedBy>peggy batchelor</cp:lastModifiedBy>
  <cp:revision>2096</cp:revision>
  <cp:lastPrinted>2015-05-21T17:32:27Z</cp:lastPrinted>
  <dcterms:created xsi:type="dcterms:W3CDTF">2002-03-11T14:34:25Z</dcterms:created>
  <dcterms:modified xsi:type="dcterms:W3CDTF">2015-05-21T23:07:56Z</dcterms:modified>
</cp:coreProperties>
</file>